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558" r:id="rId2"/>
    <p:sldId id="508" r:id="rId3"/>
    <p:sldId id="534" r:id="rId4"/>
    <p:sldId id="511" r:id="rId5"/>
    <p:sldId id="533" r:id="rId6"/>
    <p:sldId id="535" r:id="rId7"/>
    <p:sldId id="512" r:id="rId8"/>
    <p:sldId id="553" r:id="rId9"/>
    <p:sldId id="513" r:id="rId10"/>
    <p:sldId id="514" r:id="rId11"/>
    <p:sldId id="554" r:id="rId12"/>
    <p:sldId id="555" r:id="rId13"/>
    <p:sldId id="556" r:id="rId14"/>
    <p:sldId id="517" r:id="rId15"/>
    <p:sldId id="539" r:id="rId16"/>
    <p:sldId id="516" r:id="rId17"/>
    <p:sldId id="540" r:id="rId18"/>
    <p:sldId id="546" r:id="rId19"/>
    <p:sldId id="548" r:id="rId20"/>
    <p:sldId id="549" r:id="rId21"/>
    <p:sldId id="551" r:id="rId22"/>
    <p:sldId id="552" r:id="rId23"/>
    <p:sldId id="515" r:id="rId24"/>
    <p:sldId id="557" r:id="rId25"/>
    <p:sldId id="393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b="1" kern="1200">
        <a:solidFill>
          <a:srgbClr val="FF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b="1" kern="1200">
        <a:solidFill>
          <a:srgbClr val="FF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b="1" kern="1200">
        <a:solidFill>
          <a:srgbClr val="FF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b="1" kern="1200">
        <a:solidFill>
          <a:srgbClr val="FF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7E39"/>
    <a:srgbClr val="009644"/>
    <a:srgbClr val="0000FF"/>
    <a:srgbClr val="FFFF00"/>
    <a:srgbClr val="FF9900"/>
    <a:srgbClr val="FFFF99"/>
    <a:srgbClr val="FFCC00"/>
    <a:srgbClr val="33CC33"/>
    <a:srgbClr val="55AB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83128" autoAdjust="0"/>
  </p:normalViewPr>
  <p:slideViewPr>
    <p:cSldViewPr>
      <p:cViewPr>
        <p:scale>
          <a:sx n="70" d="100"/>
          <a:sy n="70" d="100"/>
        </p:scale>
        <p:origin x="-84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7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67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7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</a:defRPr>
            </a:lvl1pPr>
          </a:lstStyle>
          <a:p>
            <a:fld id="{468CB1C6-D4C4-4ADF-8C66-AB90F32FC0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0834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323F77B-281B-4014-8FE7-DE799524529C}" type="slidenum">
              <a:rPr lang="en-US" altLang="en-US" sz="1200" b="0">
                <a:solidFill>
                  <a:schemeClr val="tx1"/>
                </a:solidFill>
              </a:rPr>
              <a:pPr/>
              <a:t>2</a:t>
            </a:fld>
            <a:endParaRPr lang="en-US" altLang="en-US" sz="1200" b="0">
              <a:solidFill>
                <a:schemeClr val="tx1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Slide 1</a:t>
            </a:r>
          </a:p>
        </p:txBody>
      </p:sp>
    </p:spTree>
    <p:extLst>
      <p:ext uri="{BB962C8B-B14F-4D97-AF65-F5344CB8AC3E}">
        <p14:creationId xmlns:p14="http://schemas.microsoft.com/office/powerpoint/2010/main" val="2680061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vi-VN" altLang="vi-VN" smtClean="0">
              <a:latin typeface="Calibri" pitchFamily="34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5A6F62-56F1-4880-9450-DFDBDAF37F4B}" type="slidenum">
              <a:rPr lang="en-US" altLang="vi-VN" smtClean="0"/>
              <a:pPr eaLnBrk="1" hangingPunct="1"/>
              <a:t>13</a:t>
            </a:fld>
            <a:endParaRPr lang="en-US" altLang="vi-V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0DA6040-DE40-4AED-91CE-081863F8FF58}" type="slidenum">
              <a:rPr lang="en-US" altLang="en-US" sz="1200"/>
              <a:pPr eaLnBrk="1" hangingPunct="1"/>
              <a:t>19</a:t>
            </a:fld>
            <a:endParaRPr lang="en-US" altLang="en-US" sz="1200"/>
          </a:p>
        </p:txBody>
      </p:sp>
      <p:sp>
        <p:nvSpPr>
          <p:cNvPr id="7782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782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314D5C2E-EE24-42C9-BA52-2B7E7A5B97E8}" type="slidenum">
              <a:rPr lang="en-US" altLang="en-US" sz="1200"/>
              <a:pPr algn="r" eaLnBrk="1" hangingPunct="1"/>
              <a:t>19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535181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50F146-12BA-4B3A-9D9E-B9F40FE9CA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3945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A7F676-778B-48C7-B45C-AB73F7D6D4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4452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62E082-C8EC-4D7B-8588-AEBC686F25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9754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D3B0-2389-41C1-9F08-BABFDB87E2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282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F7C312-38AA-4267-8347-AFDCC0BDAB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7095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455F1-BB10-4166-9C16-9E75B6D461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9869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E32A66-F79E-4E5B-A4CD-7A930702A0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516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71096A-1B87-46B6-92F3-303556A73C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9964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8A5F43-358D-4A1A-927B-38A959C3AF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6752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498EFE-8FEF-4AF6-A206-2EF765BED8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6324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EEA0BC-974B-418E-8843-C68F599365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248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B6481B-6BAF-4332-9C80-A1C23C2982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4438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chemeClr val="tx1"/>
                </a:solidFill>
              </a:defRPr>
            </a:lvl1pPr>
          </a:lstStyle>
          <a:p>
            <a:fld id="{FA60BD88-320A-46DC-9977-ECF802602AB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../Vat%20ly%209/lienket.cyp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../Vat%20ly%209/lienket.cyp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12.png"/><Relationship Id="rId7" Type="http://schemas.openxmlformats.org/officeDocument/2006/relationships/image" Target="../media/image3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14.jpeg"/><Relationship Id="rId4" Type="http://schemas.openxmlformats.org/officeDocument/2006/relationships/image" Target="../media/image13.png"/><Relationship Id="rId9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../Vat%20ly%209/lienket.cyp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gif"/><Relationship Id="rId4" Type="http://schemas.openxmlformats.org/officeDocument/2006/relationships/hyperlink" Target="http://www.thoitietnguyhiem.net/Dubaothoitiet/DN_BT.asp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../Vat%20ly%209/lienket.cyp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4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../Vat%20ly%209/lienket.cyp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../Vat%20ly%209/lienket.cyp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../Vat%20ly%209/lienket.cyp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../Vat%20ly%209/lienket.cyp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15240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KIỂM TRA BÀI CŨ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9906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Câu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hỏi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a/ </a:t>
            </a:r>
            <a:r>
              <a:rPr lang="en-US" dirty="0" err="1" smtClean="0">
                <a:solidFill>
                  <a:schemeClr val="tx1"/>
                </a:solidFill>
              </a:rPr>
              <a:t>Hãy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cho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biết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khái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niệm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nhiệt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năng</a:t>
            </a:r>
            <a:r>
              <a:rPr lang="en-US" dirty="0" smtClean="0">
                <a:solidFill>
                  <a:schemeClr val="tx1"/>
                </a:solidFill>
              </a:rPr>
              <a:t>?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b/ </a:t>
            </a:r>
            <a:r>
              <a:rPr lang="en-US" dirty="0" err="1" smtClean="0">
                <a:solidFill>
                  <a:schemeClr val="tx1"/>
                </a:solidFill>
              </a:rPr>
              <a:t>Có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mấy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cách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làm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thay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đổi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nhiệt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năng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của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một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vật</a:t>
            </a:r>
            <a:r>
              <a:rPr lang="en-US" dirty="0" smtClean="0">
                <a:solidFill>
                  <a:schemeClr val="tx1"/>
                </a:solidFill>
              </a:rPr>
              <a:t>? </a:t>
            </a:r>
            <a:r>
              <a:rPr lang="en-US" dirty="0" err="1" smtClean="0">
                <a:solidFill>
                  <a:schemeClr val="tx1"/>
                </a:solidFill>
              </a:rPr>
              <a:t>Đó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là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những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cách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nào</a:t>
            </a:r>
            <a:r>
              <a:rPr lang="en-US" dirty="0" smtClean="0">
                <a:solidFill>
                  <a:schemeClr val="tx1"/>
                </a:solidFill>
              </a:rPr>
              <a:t>? </a:t>
            </a:r>
            <a:r>
              <a:rPr lang="en-US" dirty="0" err="1" smtClean="0">
                <a:solidFill>
                  <a:schemeClr val="tx1"/>
                </a:solidFill>
              </a:rPr>
              <a:t>Lấy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ví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dụ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cho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từng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cách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2720876"/>
            <a:ext cx="838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ĐÁP ÁN: </a:t>
            </a:r>
          </a:p>
          <a:p>
            <a:r>
              <a:rPr lang="en-US" dirty="0" smtClean="0"/>
              <a:t>a/ </a:t>
            </a:r>
            <a:r>
              <a:rPr lang="en-US" dirty="0" err="1" smtClean="0"/>
              <a:t>Nhiệt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tổng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 </a:t>
            </a:r>
            <a:r>
              <a:rPr lang="en-US" dirty="0" err="1" smtClean="0"/>
              <a:t>cấu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nên</a:t>
            </a:r>
            <a:r>
              <a:rPr lang="en-US" dirty="0" smtClean="0"/>
              <a:t> </a:t>
            </a:r>
            <a:r>
              <a:rPr lang="en-US" dirty="0" err="1" smtClean="0"/>
              <a:t>vật</a:t>
            </a:r>
            <a:r>
              <a:rPr lang="en-US" dirty="0" smtClean="0"/>
              <a:t>.</a:t>
            </a:r>
          </a:p>
          <a:p>
            <a:r>
              <a:rPr lang="en-US" dirty="0" smtClean="0"/>
              <a:t>b/ </a:t>
            </a:r>
            <a:r>
              <a:rPr lang="en-US" dirty="0" err="1" smtClean="0"/>
              <a:t>Có</a:t>
            </a:r>
            <a:r>
              <a:rPr lang="en-US" dirty="0" smtClean="0"/>
              <a:t> 2 </a:t>
            </a:r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thay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</a:t>
            </a:r>
            <a:r>
              <a:rPr lang="en-US" dirty="0" err="1" smtClean="0"/>
              <a:t>nhiệt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vật</a:t>
            </a:r>
            <a:r>
              <a:rPr lang="en-US" dirty="0" smtClean="0"/>
              <a:t>.</a:t>
            </a:r>
          </a:p>
          <a:p>
            <a:pPr marL="342900" indent="-342900">
              <a:buFontTx/>
              <a:buChar char="-"/>
            </a:pP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: </a:t>
            </a:r>
            <a:r>
              <a:rPr lang="en-US" dirty="0" err="1" smtClean="0"/>
              <a:t>cọ</a:t>
            </a:r>
            <a:r>
              <a:rPr lang="en-US" dirty="0" smtClean="0"/>
              <a:t> </a:t>
            </a:r>
            <a:r>
              <a:rPr lang="en-US" dirty="0" err="1" smtClean="0"/>
              <a:t>xát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vật</a:t>
            </a:r>
            <a:r>
              <a:rPr lang="en-US" dirty="0" smtClean="0"/>
              <a:t> …</a:t>
            </a:r>
          </a:p>
          <a:p>
            <a:pPr marL="342900" indent="-342900">
              <a:buFontTx/>
              <a:buChar char="-"/>
            </a:pPr>
            <a:r>
              <a:rPr lang="en-US" dirty="0" err="1" smtClean="0"/>
              <a:t>Truyền</a:t>
            </a:r>
            <a:r>
              <a:rPr lang="en-US" dirty="0" smtClean="0"/>
              <a:t> </a:t>
            </a:r>
            <a:r>
              <a:rPr lang="en-US" dirty="0" err="1" smtClean="0"/>
              <a:t>nhiệt</a:t>
            </a:r>
            <a:r>
              <a:rPr lang="en-US" dirty="0" smtClean="0"/>
              <a:t>: </a:t>
            </a:r>
            <a:r>
              <a:rPr lang="en-US" dirty="0" err="1" smtClean="0"/>
              <a:t>thả</a:t>
            </a:r>
            <a:r>
              <a:rPr lang="en-US" dirty="0" smtClean="0"/>
              <a:t> </a:t>
            </a:r>
            <a:r>
              <a:rPr lang="en-US" dirty="0" err="1" smtClean="0"/>
              <a:t>vật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cốc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nóng</a:t>
            </a:r>
            <a:r>
              <a:rPr lang="en-US" dirty="0" smtClean="0"/>
              <a:t> 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946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7435850" y="4711700"/>
            <a:ext cx="1403350" cy="889000"/>
            <a:chOff x="3216" y="2412"/>
            <a:chExt cx="884" cy="560"/>
          </a:xfrm>
        </p:grpSpPr>
        <p:sp>
          <p:nvSpPr>
            <p:cNvPr id="15391" name="AutoShape 3" descr="Oak"/>
            <p:cNvSpPr>
              <a:spLocks noChangeArrowheads="1"/>
            </p:cNvSpPr>
            <p:nvPr/>
          </p:nvSpPr>
          <p:spPr bwMode="auto">
            <a:xfrm rot="1381199">
              <a:off x="3312" y="2568"/>
              <a:ext cx="480" cy="48"/>
            </a:xfrm>
            <a:prstGeom prst="cube">
              <a:avLst>
                <a:gd name="adj" fmla="val 25000"/>
              </a:avLst>
            </a:prstGeom>
            <a:blipFill dpi="0" rotWithShape="1">
              <a:blip r:embed="rId2">
                <a:alphaModFix amt="99000"/>
              </a:blip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latin typeface="Garamond" panose="02020404030301010803" pitchFamily="18" charset="0"/>
              </a:endParaRPr>
            </a:p>
          </p:txBody>
        </p:sp>
        <p:sp>
          <p:nvSpPr>
            <p:cNvPr id="15392" name="AutoShape 4"/>
            <p:cNvSpPr>
              <a:spLocks noChangeArrowheads="1"/>
            </p:cNvSpPr>
            <p:nvPr/>
          </p:nvSpPr>
          <p:spPr bwMode="auto">
            <a:xfrm rot="6981192">
              <a:off x="3644" y="2516"/>
              <a:ext cx="480" cy="432"/>
            </a:xfrm>
            <a:prstGeom prst="flowChartManualOperation">
              <a:avLst/>
            </a:prstGeom>
            <a:solidFill>
              <a:srgbClr val="99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latin typeface="Garamond" panose="02020404030301010803" pitchFamily="18" charset="0"/>
              </a:endParaRPr>
            </a:p>
          </p:txBody>
        </p:sp>
        <p:sp>
          <p:nvSpPr>
            <p:cNvPr id="15393" name="Oval 5"/>
            <p:cNvSpPr>
              <a:spLocks noChangeArrowheads="1"/>
            </p:cNvSpPr>
            <p:nvPr/>
          </p:nvSpPr>
          <p:spPr bwMode="auto">
            <a:xfrm rot="1293896">
              <a:off x="3216" y="2412"/>
              <a:ext cx="240" cy="192"/>
            </a:xfrm>
            <a:prstGeom prst="ellipse">
              <a:avLst/>
            </a:prstGeom>
            <a:solidFill>
              <a:srgbClr val="FF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latin typeface="Garamond" panose="02020404030301010803" pitchFamily="18" charset="0"/>
              </a:endParaRPr>
            </a:p>
          </p:txBody>
        </p:sp>
      </p:grpSp>
      <p:pic>
        <p:nvPicPr>
          <p:cNvPr id="26630" name="Picture 6" descr="Flame-04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0" y="4006850"/>
            <a:ext cx="9906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7" descr="tay1Cutou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533184">
            <a:off x="6292850" y="3016250"/>
            <a:ext cx="2338388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365" name="Group 8"/>
          <p:cNvGrpSpPr>
            <a:grpSpLocks/>
          </p:cNvGrpSpPr>
          <p:nvPr/>
        </p:nvGrpSpPr>
        <p:grpSpPr bwMode="auto">
          <a:xfrm rot="-9490844">
            <a:off x="4235450" y="4083050"/>
            <a:ext cx="4495800" cy="685800"/>
            <a:chOff x="1488" y="1776"/>
            <a:chExt cx="2832" cy="432"/>
          </a:xfrm>
        </p:grpSpPr>
        <p:sp>
          <p:nvSpPr>
            <p:cNvPr id="26633" name="AutoShape 9"/>
            <p:cNvSpPr>
              <a:spLocks noChangeArrowheads="1"/>
            </p:cNvSpPr>
            <p:nvPr/>
          </p:nvSpPr>
          <p:spPr bwMode="auto">
            <a:xfrm>
              <a:off x="3744" y="1776"/>
              <a:ext cx="576" cy="432"/>
            </a:xfrm>
            <a:prstGeom prst="flowChartDelay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6699FF">
                          <a:alpha val="49001"/>
                        </a:srgbClr>
                      </a:gs>
                      <a:gs pos="50000">
                        <a:schemeClr val="bg1"/>
                      </a:gs>
                      <a:gs pos="100000">
                        <a:srgbClr val="6699FF">
                          <a:alpha val="49001"/>
                        </a:srgbClr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6634" name="Rectangle 10"/>
            <p:cNvSpPr>
              <a:spLocks noChangeArrowheads="1"/>
            </p:cNvSpPr>
            <p:nvPr/>
          </p:nvSpPr>
          <p:spPr bwMode="auto">
            <a:xfrm>
              <a:off x="1488" y="1776"/>
              <a:ext cx="2256" cy="432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6699FF">
                          <a:alpha val="49001"/>
                        </a:srgbClr>
                      </a:gs>
                      <a:gs pos="50000">
                        <a:schemeClr val="bg1"/>
                      </a:gs>
                      <a:gs pos="100000">
                        <a:srgbClr val="6699FF">
                          <a:alpha val="49001"/>
                        </a:srgbClr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26635" name="Freeform 11"/>
          <p:cNvSpPr>
            <a:spLocks/>
          </p:cNvSpPr>
          <p:nvPr/>
        </p:nvSpPr>
        <p:spPr bwMode="auto">
          <a:xfrm>
            <a:off x="4387850" y="3473450"/>
            <a:ext cx="3048000" cy="2667000"/>
          </a:xfrm>
          <a:custGeom>
            <a:avLst/>
            <a:gdLst>
              <a:gd name="T0" fmla="*/ 1536 w 1920"/>
              <a:gd name="T1" fmla="*/ 480 h 1680"/>
              <a:gd name="T2" fmla="*/ 336 w 1920"/>
              <a:gd name="T3" fmla="*/ 0 h 1680"/>
              <a:gd name="T4" fmla="*/ 96 w 1920"/>
              <a:gd name="T5" fmla="*/ 0 h 1680"/>
              <a:gd name="T6" fmla="*/ 0 w 1920"/>
              <a:gd name="T7" fmla="*/ 96 h 1680"/>
              <a:gd name="T8" fmla="*/ 0 w 1920"/>
              <a:gd name="T9" fmla="*/ 144 h 1680"/>
              <a:gd name="T10" fmla="*/ 48 w 1920"/>
              <a:gd name="T11" fmla="*/ 288 h 1680"/>
              <a:gd name="T12" fmla="*/ 144 w 1920"/>
              <a:gd name="T13" fmla="*/ 336 h 1680"/>
              <a:gd name="T14" fmla="*/ 432 w 1920"/>
              <a:gd name="T15" fmla="*/ 480 h 1680"/>
              <a:gd name="T16" fmla="*/ 1824 w 1920"/>
              <a:gd name="T17" fmla="*/ 1008 h 1680"/>
              <a:gd name="T18" fmla="*/ 1920 w 1920"/>
              <a:gd name="T19" fmla="*/ 1680 h 1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920" h="1680">
                <a:moveTo>
                  <a:pt x="1536" y="480"/>
                </a:moveTo>
                <a:lnTo>
                  <a:pt x="336" y="0"/>
                </a:lnTo>
                <a:lnTo>
                  <a:pt x="96" y="0"/>
                </a:lnTo>
                <a:lnTo>
                  <a:pt x="0" y="96"/>
                </a:lnTo>
                <a:lnTo>
                  <a:pt x="0" y="144"/>
                </a:lnTo>
                <a:lnTo>
                  <a:pt x="48" y="288"/>
                </a:lnTo>
                <a:lnTo>
                  <a:pt x="144" y="336"/>
                </a:lnTo>
                <a:lnTo>
                  <a:pt x="432" y="480"/>
                </a:lnTo>
                <a:lnTo>
                  <a:pt x="1824" y="1008"/>
                </a:lnTo>
                <a:lnTo>
                  <a:pt x="1920" y="1680"/>
                </a:ln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99FF">
                        <a:alpha val="49001"/>
                      </a:srgbClr>
                    </a:gs>
                    <a:gs pos="50000">
                      <a:schemeClr val="bg1"/>
                    </a:gs>
                    <a:gs pos="100000">
                      <a:srgbClr val="6699FF">
                        <a:alpha val="49001"/>
                      </a:srgb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5369" name="Freeform 12"/>
          <p:cNvSpPr>
            <a:spLocks/>
          </p:cNvSpPr>
          <p:nvPr/>
        </p:nvSpPr>
        <p:spPr bwMode="auto">
          <a:xfrm>
            <a:off x="5118100" y="3625850"/>
            <a:ext cx="254000" cy="609600"/>
          </a:xfrm>
          <a:custGeom>
            <a:avLst/>
            <a:gdLst>
              <a:gd name="T0" fmla="*/ 2147483647 w 160"/>
              <a:gd name="T1" fmla="*/ 0 h 384"/>
              <a:gd name="T2" fmla="*/ 0 w 160"/>
              <a:gd name="T3" fmla="*/ 2147483647 h 38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0" h="384">
                <a:moveTo>
                  <a:pt x="160" y="0"/>
                </a:moveTo>
                <a:lnTo>
                  <a:pt x="0" y="384"/>
                </a:lnTo>
              </a:path>
            </a:pathLst>
          </a:custGeom>
          <a:noFill/>
          <a:ln w="762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Freeform 13"/>
          <p:cNvSpPr>
            <a:spLocks/>
          </p:cNvSpPr>
          <p:nvPr/>
        </p:nvSpPr>
        <p:spPr bwMode="auto">
          <a:xfrm>
            <a:off x="4387850" y="3397250"/>
            <a:ext cx="4279900" cy="2146300"/>
          </a:xfrm>
          <a:custGeom>
            <a:avLst/>
            <a:gdLst>
              <a:gd name="T0" fmla="*/ 1532 w 2696"/>
              <a:gd name="T1" fmla="*/ 512 h 1352"/>
              <a:gd name="T2" fmla="*/ 336 w 2696"/>
              <a:gd name="T3" fmla="*/ 36 h 1352"/>
              <a:gd name="T4" fmla="*/ 280 w 2696"/>
              <a:gd name="T5" fmla="*/ 16 h 1352"/>
              <a:gd name="T6" fmla="*/ 192 w 2696"/>
              <a:gd name="T7" fmla="*/ 0 h 1352"/>
              <a:gd name="T8" fmla="*/ 100 w 2696"/>
              <a:gd name="T9" fmla="*/ 36 h 1352"/>
              <a:gd name="T10" fmla="*/ 64 w 2696"/>
              <a:gd name="T11" fmla="*/ 64 h 1352"/>
              <a:gd name="T12" fmla="*/ 28 w 2696"/>
              <a:gd name="T13" fmla="*/ 92 h 1352"/>
              <a:gd name="T14" fmla="*/ 12 w 2696"/>
              <a:gd name="T15" fmla="*/ 148 h 1352"/>
              <a:gd name="T16" fmla="*/ 0 w 2696"/>
              <a:gd name="T17" fmla="*/ 192 h 1352"/>
              <a:gd name="T18" fmla="*/ 16 w 2696"/>
              <a:gd name="T19" fmla="*/ 260 h 1352"/>
              <a:gd name="T20" fmla="*/ 48 w 2696"/>
              <a:gd name="T21" fmla="*/ 312 h 1352"/>
              <a:gd name="T22" fmla="*/ 108 w 2696"/>
              <a:gd name="T23" fmla="*/ 376 h 1352"/>
              <a:gd name="T24" fmla="*/ 184 w 2696"/>
              <a:gd name="T25" fmla="*/ 416 h 1352"/>
              <a:gd name="T26" fmla="*/ 480 w 2696"/>
              <a:gd name="T27" fmla="*/ 528 h 1352"/>
              <a:gd name="T28" fmla="*/ 2544 w 2696"/>
              <a:gd name="T29" fmla="*/ 1352 h 1352"/>
              <a:gd name="T30" fmla="*/ 2696 w 2696"/>
              <a:gd name="T31" fmla="*/ 976 h 1352"/>
              <a:gd name="T32" fmla="*/ 1768 w 2696"/>
              <a:gd name="T33" fmla="*/ 604 h 1352"/>
              <a:gd name="T34" fmla="*/ 1680 w 2696"/>
              <a:gd name="T35" fmla="*/ 656 h 1352"/>
              <a:gd name="T36" fmla="*/ 1628 w 2696"/>
              <a:gd name="T37" fmla="*/ 692 h 1352"/>
              <a:gd name="T38" fmla="*/ 1592 w 2696"/>
              <a:gd name="T39" fmla="*/ 736 h 1352"/>
              <a:gd name="T40" fmla="*/ 1524 w 2696"/>
              <a:gd name="T41" fmla="*/ 772 h 1352"/>
              <a:gd name="T42" fmla="*/ 1488 w 2696"/>
              <a:gd name="T43" fmla="*/ 816 h 1352"/>
              <a:gd name="T44" fmla="*/ 1344 w 2696"/>
              <a:gd name="T45" fmla="*/ 864 h 1352"/>
              <a:gd name="T46" fmla="*/ 1296 w 2696"/>
              <a:gd name="T47" fmla="*/ 720 h 1352"/>
              <a:gd name="T48" fmla="*/ 1364 w 2696"/>
              <a:gd name="T49" fmla="*/ 640 h 1352"/>
              <a:gd name="T50" fmla="*/ 1444 w 2696"/>
              <a:gd name="T51" fmla="*/ 580 h 1352"/>
              <a:gd name="T52" fmla="*/ 1532 w 2696"/>
              <a:gd name="T53" fmla="*/ 512 h 1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696" h="1352">
                <a:moveTo>
                  <a:pt x="1532" y="512"/>
                </a:moveTo>
                <a:lnTo>
                  <a:pt x="336" y="36"/>
                </a:lnTo>
                <a:lnTo>
                  <a:pt x="280" y="16"/>
                </a:lnTo>
                <a:lnTo>
                  <a:pt x="192" y="0"/>
                </a:lnTo>
                <a:lnTo>
                  <a:pt x="100" y="36"/>
                </a:lnTo>
                <a:lnTo>
                  <a:pt x="64" y="64"/>
                </a:lnTo>
                <a:lnTo>
                  <a:pt x="28" y="92"/>
                </a:lnTo>
                <a:lnTo>
                  <a:pt x="12" y="148"/>
                </a:lnTo>
                <a:lnTo>
                  <a:pt x="0" y="192"/>
                </a:lnTo>
                <a:lnTo>
                  <a:pt x="16" y="260"/>
                </a:lnTo>
                <a:lnTo>
                  <a:pt x="48" y="312"/>
                </a:lnTo>
                <a:lnTo>
                  <a:pt x="108" y="376"/>
                </a:lnTo>
                <a:lnTo>
                  <a:pt x="184" y="416"/>
                </a:lnTo>
                <a:lnTo>
                  <a:pt x="480" y="528"/>
                </a:lnTo>
                <a:lnTo>
                  <a:pt x="2544" y="1352"/>
                </a:lnTo>
                <a:lnTo>
                  <a:pt x="2696" y="976"/>
                </a:lnTo>
                <a:lnTo>
                  <a:pt x="1768" y="604"/>
                </a:lnTo>
                <a:lnTo>
                  <a:pt x="1680" y="656"/>
                </a:lnTo>
                <a:lnTo>
                  <a:pt x="1628" y="692"/>
                </a:lnTo>
                <a:lnTo>
                  <a:pt x="1592" y="736"/>
                </a:lnTo>
                <a:lnTo>
                  <a:pt x="1524" y="772"/>
                </a:lnTo>
                <a:lnTo>
                  <a:pt x="1488" y="816"/>
                </a:lnTo>
                <a:lnTo>
                  <a:pt x="1344" y="864"/>
                </a:lnTo>
                <a:lnTo>
                  <a:pt x="1296" y="720"/>
                </a:lnTo>
                <a:lnTo>
                  <a:pt x="1364" y="640"/>
                </a:lnTo>
                <a:lnTo>
                  <a:pt x="1444" y="580"/>
                </a:lnTo>
                <a:lnTo>
                  <a:pt x="1532" y="512"/>
                </a:lnTo>
                <a:close/>
              </a:path>
            </a:pathLst>
          </a:custGeom>
          <a:gradFill rotWithShape="1">
            <a:gsLst>
              <a:gs pos="0">
                <a:schemeClr val="bg2">
                  <a:alpha val="30000"/>
                </a:schemeClr>
              </a:gs>
              <a:gs pos="50000">
                <a:schemeClr val="bg1"/>
              </a:gs>
              <a:gs pos="100000">
                <a:schemeClr val="bg2">
                  <a:alpha val="30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5371" name="Rectangle 14"/>
          <p:cNvSpPr>
            <a:spLocks noChangeArrowheads="1"/>
          </p:cNvSpPr>
          <p:nvPr/>
        </p:nvSpPr>
        <p:spPr bwMode="auto">
          <a:xfrm rot="1333748">
            <a:off x="4838700" y="3854450"/>
            <a:ext cx="1905000" cy="76200"/>
          </a:xfrm>
          <a:prstGeom prst="rect">
            <a:avLst/>
          </a:prstGeom>
          <a:solidFill>
            <a:schemeClr val="bg1">
              <a:alpha val="949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Garamond" panose="02020404030301010803" pitchFamily="18" charset="0"/>
            </a:endParaRPr>
          </a:p>
        </p:txBody>
      </p:sp>
      <p:sp>
        <p:nvSpPr>
          <p:cNvPr id="15372" name="Rectangle 15"/>
          <p:cNvSpPr>
            <a:spLocks noChangeArrowheads="1"/>
          </p:cNvSpPr>
          <p:nvPr/>
        </p:nvSpPr>
        <p:spPr bwMode="auto">
          <a:xfrm rot="1333748">
            <a:off x="7089775" y="4673600"/>
            <a:ext cx="1606550" cy="74613"/>
          </a:xfrm>
          <a:prstGeom prst="rect">
            <a:avLst/>
          </a:prstGeom>
          <a:solidFill>
            <a:schemeClr val="bg1">
              <a:alpha val="949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Garamond" panose="02020404030301010803" pitchFamily="18" charset="0"/>
            </a:endParaRPr>
          </a:p>
        </p:txBody>
      </p:sp>
      <p:sp>
        <p:nvSpPr>
          <p:cNvPr id="15373" name="Freeform 16"/>
          <p:cNvSpPr>
            <a:spLocks/>
          </p:cNvSpPr>
          <p:nvPr/>
        </p:nvSpPr>
        <p:spPr bwMode="auto">
          <a:xfrm>
            <a:off x="6807200" y="4127500"/>
            <a:ext cx="476250" cy="266700"/>
          </a:xfrm>
          <a:custGeom>
            <a:avLst/>
            <a:gdLst>
              <a:gd name="T0" fmla="*/ 2147483647 w 300"/>
              <a:gd name="T1" fmla="*/ 0 h 168"/>
              <a:gd name="T2" fmla="*/ 2147483647 w 300"/>
              <a:gd name="T3" fmla="*/ 2147483647 h 168"/>
              <a:gd name="T4" fmla="*/ 2147483647 w 300"/>
              <a:gd name="T5" fmla="*/ 2147483647 h 168"/>
              <a:gd name="T6" fmla="*/ 0 w 300"/>
              <a:gd name="T7" fmla="*/ 2147483647 h 168"/>
              <a:gd name="T8" fmla="*/ 2147483647 w 300"/>
              <a:gd name="T9" fmla="*/ 2147483647 h 168"/>
              <a:gd name="T10" fmla="*/ 2147483647 w 300"/>
              <a:gd name="T11" fmla="*/ 2147483647 h 168"/>
              <a:gd name="T12" fmla="*/ 2147483647 w 300"/>
              <a:gd name="T13" fmla="*/ 2147483647 h 168"/>
              <a:gd name="T14" fmla="*/ 2147483647 w 300"/>
              <a:gd name="T15" fmla="*/ 2147483647 h 168"/>
              <a:gd name="T16" fmla="*/ 2147483647 w 300"/>
              <a:gd name="T17" fmla="*/ 2147483647 h 1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00" h="168">
                <a:moveTo>
                  <a:pt x="124" y="0"/>
                </a:moveTo>
                <a:cubicBezTo>
                  <a:pt x="120" y="1"/>
                  <a:pt x="95" y="1"/>
                  <a:pt x="76" y="12"/>
                </a:cubicBezTo>
                <a:lnTo>
                  <a:pt x="48" y="28"/>
                </a:lnTo>
                <a:lnTo>
                  <a:pt x="0" y="64"/>
                </a:lnTo>
                <a:lnTo>
                  <a:pt x="168" y="168"/>
                </a:lnTo>
                <a:lnTo>
                  <a:pt x="216" y="132"/>
                </a:lnTo>
                <a:lnTo>
                  <a:pt x="296" y="96"/>
                </a:lnTo>
                <a:lnTo>
                  <a:pt x="300" y="68"/>
                </a:lnTo>
                <a:lnTo>
                  <a:pt x="108" y="20"/>
                </a:lnTo>
              </a:path>
            </a:pathLst>
          </a:cu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Freeform 17"/>
          <p:cNvSpPr>
            <a:spLocks/>
          </p:cNvSpPr>
          <p:nvPr/>
        </p:nvSpPr>
        <p:spPr bwMode="auto">
          <a:xfrm>
            <a:off x="4191000" y="2265363"/>
            <a:ext cx="1069975" cy="1689100"/>
          </a:xfrm>
          <a:custGeom>
            <a:avLst/>
            <a:gdLst>
              <a:gd name="T0" fmla="*/ 2147483647 w 674"/>
              <a:gd name="T1" fmla="*/ 2147483647 h 1064"/>
              <a:gd name="T2" fmla="*/ 2147483647 w 674"/>
              <a:gd name="T3" fmla="*/ 2147483647 h 1064"/>
              <a:gd name="T4" fmla="*/ 2147483647 w 674"/>
              <a:gd name="T5" fmla="*/ 2147483647 h 1064"/>
              <a:gd name="T6" fmla="*/ 2147483647 w 674"/>
              <a:gd name="T7" fmla="*/ 2147483647 h 1064"/>
              <a:gd name="T8" fmla="*/ 2147483647 w 674"/>
              <a:gd name="T9" fmla="*/ 2147483647 h 1064"/>
              <a:gd name="T10" fmla="*/ 2147483647 w 674"/>
              <a:gd name="T11" fmla="*/ 2147483647 h 1064"/>
              <a:gd name="T12" fmla="*/ 2147483647 w 674"/>
              <a:gd name="T13" fmla="*/ 2147483647 h 1064"/>
              <a:gd name="T14" fmla="*/ 2147483647 w 674"/>
              <a:gd name="T15" fmla="*/ 2147483647 h 1064"/>
              <a:gd name="T16" fmla="*/ 2147483647 w 674"/>
              <a:gd name="T17" fmla="*/ 2147483647 h 1064"/>
              <a:gd name="T18" fmla="*/ 2147483647 w 674"/>
              <a:gd name="T19" fmla="*/ 2147483647 h 1064"/>
              <a:gd name="T20" fmla="*/ 2147483647 w 674"/>
              <a:gd name="T21" fmla="*/ 2147483647 h 1064"/>
              <a:gd name="T22" fmla="*/ 2147483647 w 674"/>
              <a:gd name="T23" fmla="*/ 2147483647 h 1064"/>
              <a:gd name="T24" fmla="*/ 2147483647 w 674"/>
              <a:gd name="T25" fmla="*/ 2147483647 h 1064"/>
              <a:gd name="T26" fmla="*/ 2147483647 w 674"/>
              <a:gd name="T27" fmla="*/ 2147483647 h 1064"/>
              <a:gd name="T28" fmla="*/ 2147483647 w 674"/>
              <a:gd name="T29" fmla="*/ 2147483647 h 106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74" h="1064">
                <a:moveTo>
                  <a:pt x="231" y="32"/>
                </a:moveTo>
                <a:cubicBezTo>
                  <a:pt x="146" y="64"/>
                  <a:pt x="120" y="168"/>
                  <a:pt x="113" y="224"/>
                </a:cubicBezTo>
                <a:cubicBezTo>
                  <a:pt x="107" y="280"/>
                  <a:pt x="164" y="320"/>
                  <a:pt x="192" y="368"/>
                </a:cubicBezTo>
                <a:cubicBezTo>
                  <a:pt x="220" y="416"/>
                  <a:pt x="308" y="438"/>
                  <a:pt x="282" y="510"/>
                </a:cubicBezTo>
                <a:cubicBezTo>
                  <a:pt x="256" y="582"/>
                  <a:pt x="70" y="728"/>
                  <a:pt x="35" y="800"/>
                </a:cubicBezTo>
                <a:cubicBezTo>
                  <a:pt x="0" y="872"/>
                  <a:pt x="48" y="904"/>
                  <a:pt x="74" y="944"/>
                </a:cubicBezTo>
                <a:cubicBezTo>
                  <a:pt x="100" y="984"/>
                  <a:pt x="159" y="1024"/>
                  <a:pt x="192" y="1040"/>
                </a:cubicBezTo>
                <a:cubicBezTo>
                  <a:pt x="224" y="1056"/>
                  <a:pt x="276" y="1064"/>
                  <a:pt x="270" y="1040"/>
                </a:cubicBezTo>
                <a:cubicBezTo>
                  <a:pt x="263" y="1016"/>
                  <a:pt x="179" y="943"/>
                  <a:pt x="152" y="896"/>
                </a:cubicBezTo>
                <a:cubicBezTo>
                  <a:pt x="125" y="849"/>
                  <a:pt x="69" y="812"/>
                  <a:pt x="108" y="756"/>
                </a:cubicBezTo>
                <a:cubicBezTo>
                  <a:pt x="147" y="700"/>
                  <a:pt x="344" y="639"/>
                  <a:pt x="387" y="560"/>
                </a:cubicBezTo>
                <a:cubicBezTo>
                  <a:pt x="430" y="481"/>
                  <a:pt x="338" y="353"/>
                  <a:pt x="364" y="281"/>
                </a:cubicBezTo>
                <a:cubicBezTo>
                  <a:pt x="390" y="209"/>
                  <a:pt x="501" y="169"/>
                  <a:pt x="544" y="128"/>
                </a:cubicBezTo>
                <a:cubicBezTo>
                  <a:pt x="587" y="87"/>
                  <a:pt x="674" y="48"/>
                  <a:pt x="622" y="32"/>
                </a:cubicBezTo>
                <a:cubicBezTo>
                  <a:pt x="570" y="16"/>
                  <a:pt x="315" y="0"/>
                  <a:pt x="231" y="32"/>
                </a:cubicBez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C0C0C0">
                  <a:alpha val="73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Freeform 18"/>
          <p:cNvSpPr>
            <a:spLocks/>
          </p:cNvSpPr>
          <p:nvPr/>
        </p:nvSpPr>
        <p:spPr bwMode="auto">
          <a:xfrm>
            <a:off x="4406900" y="1111250"/>
            <a:ext cx="1238250" cy="3048000"/>
          </a:xfrm>
          <a:custGeom>
            <a:avLst/>
            <a:gdLst>
              <a:gd name="T0" fmla="*/ 2147483647 w 780"/>
              <a:gd name="T1" fmla="*/ 2147483647 h 1920"/>
              <a:gd name="T2" fmla="*/ 2147483647 w 780"/>
              <a:gd name="T3" fmla="*/ 2147483647 h 1920"/>
              <a:gd name="T4" fmla="*/ 2147483647 w 780"/>
              <a:gd name="T5" fmla="*/ 2147483647 h 1920"/>
              <a:gd name="T6" fmla="*/ 2147483647 w 780"/>
              <a:gd name="T7" fmla="*/ 2147483647 h 1920"/>
              <a:gd name="T8" fmla="*/ 2147483647 w 780"/>
              <a:gd name="T9" fmla="*/ 2147483647 h 1920"/>
              <a:gd name="T10" fmla="*/ 2147483647 w 780"/>
              <a:gd name="T11" fmla="*/ 2147483647 h 1920"/>
              <a:gd name="T12" fmla="*/ 2147483647 w 780"/>
              <a:gd name="T13" fmla="*/ 2147483647 h 1920"/>
              <a:gd name="T14" fmla="*/ 2147483647 w 780"/>
              <a:gd name="T15" fmla="*/ 2147483647 h 1920"/>
              <a:gd name="T16" fmla="*/ 2147483647 w 780"/>
              <a:gd name="T17" fmla="*/ 2147483647 h 1920"/>
              <a:gd name="T18" fmla="*/ 2147483647 w 780"/>
              <a:gd name="T19" fmla="*/ 2147483647 h 1920"/>
              <a:gd name="T20" fmla="*/ 2147483647 w 780"/>
              <a:gd name="T21" fmla="*/ 2147483647 h 1920"/>
              <a:gd name="T22" fmla="*/ 2147483647 w 780"/>
              <a:gd name="T23" fmla="*/ 2147483647 h 1920"/>
              <a:gd name="T24" fmla="*/ 2147483647 w 780"/>
              <a:gd name="T25" fmla="*/ 2147483647 h 1920"/>
              <a:gd name="T26" fmla="*/ 2147483647 w 780"/>
              <a:gd name="T27" fmla="*/ 2147483647 h 1920"/>
              <a:gd name="T28" fmla="*/ 2147483647 w 780"/>
              <a:gd name="T29" fmla="*/ 2147483647 h 192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780" h="1920">
                <a:moveTo>
                  <a:pt x="258" y="58"/>
                </a:moveTo>
                <a:cubicBezTo>
                  <a:pt x="158" y="116"/>
                  <a:pt x="127" y="304"/>
                  <a:pt x="120" y="405"/>
                </a:cubicBezTo>
                <a:cubicBezTo>
                  <a:pt x="112" y="506"/>
                  <a:pt x="188" y="565"/>
                  <a:pt x="212" y="665"/>
                </a:cubicBezTo>
                <a:cubicBezTo>
                  <a:pt x="236" y="765"/>
                  <a:pt x="296" y="878"/>
                  <a:pt x="265" y="1008"/>
                </a:cubicBezTo>
                <a:cubicBezTo>
                  <a:pt x="234" y="1138"/>
                  <a:pt x="54" y="1339"/>
                  <a:pt x="27" y="1446"/>
                </a:cubicBezTo>
                <a:cubicBezTo>
                  <a:pt x="0" y="1553"/>
                  <a:pt x="69" y="1576"/>
                  <a:pt x="100" y="1648"/>
                </a:cubicBezTo>
                <a:cubicBezTo>
                  <a:pt x="131" y="1720"/>
                  <a:pt x="182" y="1842"/>
                  <a:pt x="212" y="1880"/>
                </a:cubicBezTo>
                <a:cubicBezTo>
                  <a:pt x="242" y="1918"/>
                  <a:pt x="291" y="1920"/>
                  <a:pt x="283" y="1877"/>
                </a:cubicBezTo>
                <a:cubicBezTo>
                  <a:pt x="275" y="1834"/>
                  <a:pt x="190" y="1711"/>
                  <a:pt x="166" y="1619"/>
                </a:cubicBezTo>
                <a:cubicBezTo>
                  <a:pt x="142" y="1527"/>
                  <a:pt x="91" y="1429"/>
                  <a:pt x="137" y="1328"/>
                </a:cubicBezTo>
                <a:cubicBezTo>
                  <a:pt x="183" y="1227"/>
                  <a:pt x="391" y="1137"/>
                  <a:pt x="442" y="1012"/>
                </a:cubicBezTo>
                <a:cubicBezTo>
                  <a:pt x="493" y="887"/>
                  <a:pt x="411" y="708"/>
                  <a:pt x="442" y="578"/>
                </a:cubicBezTo>
                <a:cubicBezTo>
                  <a:pt x="473" y="448"/>
                  <a:pt x="580" y="318"/>
                  <a:pt x="626" y="231"/>
                </a:cubicBezTo>
                <a:cubicBezTo>
                  <a:pt x="672" y="145"/>
                  <a:pt x="780" y="87"/>
                  <a:pt x="719" y="58"/>
                </a:cubicBezTo>
                <a:cubicBezTo>
                  <a:pt x="657" y="29"/>
                  <a:pt x="358" y="0"/>
                  <a:pt x="258" y="58"/>
                </a:cubicBez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C0C0C0">
                  <a:alpha val="67998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AutoShape 19"/>
          <p:cNvSpPr>
            <a:spLocks noChangeArrowheads="1"/>
          </p:cNvSpPr>
          <p:nvPr/>
        </p:nvSpPr>
        <p:spPr bwMode="auto">
          <a:xfrm rot="-5400000">
            <a:off x="8458200" y="6146800"/>
            <a:ext cx="228600" cy="228600"/>
          </a:xfrm>
          <a:prstGeom prst="flowChartMerge">
            <a:avLst/>
          </a:prstGeom>
          <a:solidFill>
            <a:srgbClr val="FF330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Garamond" panose="02020404030301010803" pitchFamily="18" charset="0"/>
            </a:endParaRP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8115300" y="6375400"/>
            <a:ext cx="838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99FF">
                        <a:alpha val="49001"/>
                      </a:srgbClr>
                    </a:gs>
                    <a:gs pos="50000">
                      <a:schemeClr val="bg1"/>
                    </a:gs>
                    <a:gs pos="100000">
                      <a:srgbClr val="6699FF">
                        <a:alpha val="49001"/>
                      </a:srgb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1200">
                <a:latin typeface="Arial" charset="0"/>
                <a:cs typeface="Arial" charset="0"/>
              </a:rPr>
              <a:t>Play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6064250" y="6292850"/>
            <a:ext cx="1447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99FF">
                        <a:alpha val="49001"/>
                      </a:srgbClr>
                    </a:gs>
                    <a:gs pos="50000">
                      <a:schemeClr val="bg1"/>
                    </a:gs>
                    <a:gs pos="100000">
                      <a:srgbClr val="6699FF">
                        <a:alpha val="49001"/>
                      </a:srgb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1600">
                <a:latin typeface="Arial" charset="0"/>
                <a:cs typeface="Arial" charset="0"/>
              </a:rPr>
              <a:t>Hình 22.4</a:t>
            </a:r>
          </a:p>
        </p:txBody>
      </p:sp>
      <p:pic>
        <p:nvPicPr>
          <p:cNvPr id="15383" name="Picture 24" descr="den conCutou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788" y="4692650"/>
            <a:ext cx="1074737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WordArt 29"/>
          <p:cNvSpPr>
            <a:spLocks noChangeArrowheads="1" noChangeShapeType="1" noTextEdit="1"/>
          </p:cNvSpPr>
          <p:nvPr/>
        </p:nvSpPr>
        <p:spPr bwMode="auto">
          <a:xfrm>
            <a:off x="962025" y="180975"/>
            <a:ext cx="7153275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6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6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43"/>
                  </p:tgtEl>
                </p:cond>
              </p:nextCondLst>
            </p:seq>
          </p:childTnLst>
        </p:cTn>
      </p:par>
    </p:tnLst>
    <p:bldLst>
      <p:bldP spid="26641" grpId="0" animBg="1"/>
      <p:bldP spid="2664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6" name="Text Box 38"/>
          <p:cNvSpPr txBox="1">
            <a:spLocks noChangeArrowheads="1"/>
          </p:cNvSpPr>
          <p:nvPr/>
        </p:nvSpPr>
        <p:spPr bwMode="auto">
          <a:xfrm>
            <a:off x="152400" y="7620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u="sng" dirty="0" smtClean="0">
                <a:solidFill>
                  <a:srgbClr val="FF0000"/>
                </a:solidFill>
              </a:rPr>
              <a:t>1</a:t>
            </a:r>
            <a:r>
              <a:rPr lang="en-US" altLang="en-US" sz="2400" b="1" u="sng" dirty="0" smtClean="0">
                <a:solidFill>
                  <a:srgbClr val="FF0000"/>
                </a:solidFill>
              </a:rPr>
              <a:t>. </a:t>
            </a:r>
            <a:r>
              <a:rPr lang="en-US" altLang="en-US" sz="2400" b="1" u="sng" dirty="0">
                <a:solidFill>
                  <a:srgbClr val="FF0000"/>
                </a:solidFill>
              </a:rPr>
              <a:t>SỰ DẪN NHIỆT</a:t>
            </a:r>
          </a:p>
        </p:txBody>
      </p:sp>
      <p:sp>
        <p:nvSpPr>
          <p:cNvPr id="42" name="Text Box 38"/>
          <p:cNvSpPr txBox="1">
            <a:spLocks noChangeArrowheads="1"/>
          </p:cNvSpPr>
          <p:nvPr/>
        </p:nvSpPr>
        <p:spPr bwMode="auto">
          <a:xfrm>
            <a:off x="174938" y="1367135"/>
            <a:ext cx="69867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u="sng" dirty="0">
                <a:solidFill>
                  <a:srgbClr val="FF0000"/>
                </a:solidFill>
              </a:rPr>
              <a:t>2</a:t>
            </a:r>
            <a:r>
              <a:rPr lang="en-US" altLang="en-US" sz="2400" b="1" u="sng" dirty="0" smtClean="0">
                <a:solidFill>
                  <a:srgbClr val="FF0000"/>
                </a:solidFill>
              </a:rPr>
              <a:t>. TÍNH DẪN NHIỆT CỦA CÁC CHẤT</a:t>
            </a:r>
            <a:endParaRPr lang="en-US" altLang="en-US" sz="2400" b="1" u="sng" dirty="0">
              <a:solidFill>
                <a:srgbClr val="FF0000"/>
              </a:solidFill>
            </a:endParaRPr>
          </a:p>
        </p:txBody>
      </p:sp>
      <p:sp>
        <p:nvSpPr>
          <p:cNvPr id="5" name="Text Box 4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914400" y="2209800"/>
            <a:ext cx="8077200" cy="2400657"/>
          </a:xfrm>
          <a:prstGeom prst="rect">
            <a:avLst/>
          </a:prstGeom>
          <a:solidFill>
            <a:srgbClr val="FFFFCC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3000" b="1" u="sng" dirty="0" err="1" smtClean="0">
                <a:solidFill>
                  <a:srgbClr val="FF0000"/>
                </a:solidFill>
                <a:latin typeface="Tahoma" panose="020B0604030504040204" pitchFamily="34" charset="0"/>
              </a:rPr>
              <a:t>Kết</a:t>
            </a:r>
            <a:r>
              <a:rPr lang="en-US" altLang="en-US" sz="3000" b="1" u="sng" dirty="0" smtClean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3000" b="1" u="sng" dirty="0" err="1" smtClean="0">
                <a:solidFill>
                  <a:srgbClr val="FF0000"/>
                </a:solidFill>
                <a:latin typeface="Tahoma" panose="020B0604030504040204" pitchFamily="34" charset="0"/>
              </a:rPr>
              <a:t>luận</a:t>
            </a:r>
            <a:r>
              <a:rPr lang="en-US" altLang="en-US" sz="3000" b="1" dirty="0" smtClean="0">
                <a:latin typeface="Tahoma" panose="020B0604030504040204" pitchFamily="34" charset="0"/>
              </a:rPr>
              <a:t>: </a:t>
            </a:r>
          </a:p>
          <a:p>
            <a:pPr marL="571500" indent="-571500" algn="just" eaLnBrk="1" hangingPunct="1">
              <a:spcBef>
                <a:spcPct val="50000"/>
              </a:spcBef>
              <a:buFontTx/>
              <a:buChar char="-"/>
            </a:pPr>
            <a:r>
              <a:rPr lang="en-US" altLang="en-US" sz="3000" b="1" dirty="0" err="1" smtClean="0">
                <a:latin typeface="Tahoma" panose="020B0604030504040204" pitchFamily="34" charset="0"/>
              </a:rPr>
              <a:t>Chất</a:t>
            </a:r>
            <a:r>
              <a:rPr lang="en-US" altLang="en-US" sz="3000" b="1" dirty="0" smtClean="0">
                <a:latin typeface="Tahoma" panose="020B0604030504040204" pitchFamily="34" charset="0"/>
              </a:rPr>
              <a:t> </a:t>
            </a:r>
            <a:r>
              <a:rPr lang="en-US" altLang="en-US" sz="3000" b="1" dirty="0" err="1" smtClean="0">
                <a:latin typeface="Tahoma" panose="020B0604030504040204" pitchFamily="34" charset="0"/>
              </a:rPr>
              <a:t>rắn</a:t>
            </a:r>
            <a:r>
              <a:rPr lang="en-US" altLang="en-US" sz="3000" b="1" dirty="0" smtClean="0">
                <a:latin typeface="Tahoma" panose="020B0604030504040204" pitchFamily="34" charset="0"/>
              </a:rPr>
              <a:t> </a:t>
            </a:r>
            <a:r>
              <a:rPr lang="en-US" altLang="en-US" sz="3000" b="1" dirty="0" err="1" smtClean="0">
                <a:latin typeface="Tahoma" panose="020B0604030504040204" pitchFamily="34" charset="0"/>
              </a:rPr>
              <a:t>dẫn</a:t>
            </a:r>
            <a:r>
              <a:rPr lang="en-US" altLang="en-US" sz="3000" b="1" dirty="0" smtClean="0">
                <a:latin typeface="Tahoma" panose="020B0604030504040204" pitchFamily="34" charset="0"/>
              </a:rPr>
              <a:t> </a:t>
            </a:r>
            <a:r>
              <a:rPr lang="en-US" altLang="en-US" sz="3000" b="1" dirty="0" err="1">
                <a:latin typeface="Tahoma" panose="020B0604030504040204" pitchFamily="34" charset="0"/>
              </a:rPr>
              <a:t>nhiệt</a:t>
            </a:r>
            <a:r>
              <a:rPr lang="en-US" altLang="en-US" sz="3000" b="1" dirty="0">
                <a:latin typeface="Tahoma" panose="020B0604030504040204" pitchFamily="34" charset="0"/>
              </a:rPr>
              <a:t> </a:t>
            </a:r>
            <a:r>
              <a:rPr lang="en-US" altLang="en-US" sz="3000" b="1" dirty="0" err="1" smtClean="0">
                <a:latin typeface="Tahoma" panose="020B0604030504040204" pitchFamily="34" charset="0"/>
              </a:rPr>
              <a:t>tốt</a:t>
            </a:r>
            <a:r>
              <a:rPr lang="en-US" altLang="en-US" sz="3000" b="1" dirty="0" smtClean="0">
                <a:latin typeface="Tahoma" panose="020B0604030504040204" pitchFamily="34" charset="0"/>
              </a:rPr>
              <a:t>. </a:t>
            </a:r>
            <a:r>
              <a:rPr lang="en-US" altLang="en-US" sz="3000" b="1" dirty="0" err="1" smtClean="0">
                <a:latin typeface="Tahoma" panose="020B0604030504040204" pitchFamily="34" charset="0"/>
              </a:rPr>
              <a:t>Trong</a:t>
            </a:r>
            <a:r>
              <a:rPr lang="en-US" altLang="en-US" sz="3000" b="1" dirty="0" smtClean="0">
                <a:latin typeface="Tahoma" panose="020B0604030504040204" pitchFamily="34" charset="0"/>
              </a:rPr>
              <a:t> </a:t>
            </a:r>
            <a:r>
              <a:rPr lang="en-US" altLang="en-US" sz="3000" b="1" dirty="0" err="1" smtClean="0">
                <a:latin typeface="Tahoma" panose="020B0604030504040204" pitchFamily="34" charset="0"/>
              </a:rPr>
              <a:t>chất</a:t>
            </a:r>
            <a:r>
              <a:rPr lang="en-US" altLang="en-US" sz="3000" b="1" dirty="0" smtClean="0">
                <a:latin typeface="Tahoma" panose="020B0604030504040204" pitchFamily="34" charset="0"/>
              </a:rPr>
              <a:t> </a:t>
            </a:r>
            <a:r>
              <a:rPr lang="en-US" altLang="en-US" sz="3000" b="1" dirty="0" err="1" smtClean="0">
                <a:latin typeface="Tahoma" panose="020B0604030504040204" pitchFamily="34" charset="0"/>
              </a:rPr>
              <a:t>rắn</a:t>
            </a:r>
            <a:r>
              <a:rPr lang="en-US" altLang="en-US" sz="3000" b="1" dirty="0" smtClean="0">
                <a:latin typeface="Tahoma" panose="020B0604030504040204" pitchFamily="34" charset="0"/>
              </a:rPr>
              <a:t>, </a:t>
            </a:r>
            <a:r>
              <a:rPr lang="en-US" altLang="en-US" sz="3000" b="1" dirty="0" err="1" smtClean="0">
                <a:latin typeface="Tahoma" panose="020B0604030504040204" pitchFamily="34" charset="0"/>
              </a:rPr>
              <a:t>kim</a:t>
            </a:r>
            <a:r>
              <a:rPr lang="en-US" altLang="en-US" sz="3000" b="1" dirty="0" smtClean="0">
                <a:latin typeface="Tahoma" panose="020B0604030504040204" pitchFamily="34" charset="0"/>
              </a:rPr>
              <a:t> </a:t>
            </a:r>
            <a:r>
              <a:rPr lang="en-US" altLang="en-US" sz="3000" b="1" dirty="0" err="1" smtClean="0">
                <a:latin typeface="Tahoma" panose="020B0604030504040204" pitchFamily="34" charset="0"/>
              </a:rPr>
              <a:t>loại</a:t>
            </a:r>
            <a:r>
              <a:rPr lang="en-US" altLang="en-US" sz="3000" b="1" dirty="0" smtClean="0">
                <a:latin typeface="Tahoma" panose="020B0604030504040204" pitchFamily="34" charset="0"/>
              </a:rPr>
              <a:t> </a:t>
            </a:r>
            <a:r>
              <a:rPr lang="en-US" altLang="en-US" sz="3000" b="1" dirty="0" err="1" smtClean="0">
                <a:latin typeface="Tahoma" panose="020B0604030504040204" pitchFamily="34" charset="0"/>
              </a:rPr>
              <a:t>dẫn</a:t>
            </a:r>
            <a:r>
              <a:rPr lang="en-US" altLang="en-US" sz="3000" b="1" dirty="0" smtClean="0">
                <a:latin typeface="Tahoma" panose="020B0604030504040204" pitchFamily="34" charset="0"/>
              </a:rPr>
              <a:t> </a:t>
            </a:r>
            <a:r>
              <a:rPr lang="en-US" altLang="en-US" sz="3000" b="1" dirty="0" err="1" smtClean="0">
                <a:latin typeface="Tahoma" panose="020B0604030504040204" pitchFamily="34" charset="0"/>
              </a:rPr>
              <a:t>nhiệt</a:t>
            </a:r>
            <a:r>
              <a:rPr lang="en-US" altLang="en-US" sz="3000" b="1" dirty="0" smtClean="0">
                <a:latin typeface="Tahoma" panose="020B0604030504040204" pitchFamily="34" charset="0"/>
              </a:rPr>
              <a:t> </a:t>
            </a:r>
            <a:r>
              <a:rPr lang="en-US" altLang="en-US" sz="3000" b="1" dirty="0" err="1" smtClean="0">
                <a:latin typeface="Tahoma" panose="020B0604030504040204" pitchFamily="34" charset="0"/>
              </a:rPr>
              <a:t>tốt</a:t>
            </a:r>
            <a:r>
              <a:rPr lang="en-US" altLang="en-US" sz="3000" b="1" dirty="0" smtClean="0">
                <a:latin typeface="Tahoma" panose="020B0604030504040204" pitchFamily="34" charset="0"/>
              </a:rPr>
              <a:t> </a:t>
            </a:r>
            <a:r>
              <a:rPr lang="en-US" altLang="en-US" sz="3000" b="1" dirty="0" err="1" smtClean="0">
                <a:latin typeface="Tahoma" panose="020B0604030504040204" pitchFamily="34" charset="0"/>
              </a:rPr>
              <a:t>nhất</a:t>
            </a:r>
            <a:r>
              <a:rPr lang="en-US" altLang="en-US" sz="3000" b="1" dirty="0" smtClean="0">
                <a:latin typeface="Tahoma" panose="020B0604030504040204" pitchFamily="34" charset="0"/>
              </a:rPr>
              <a:t>.</a:t>
            </a:r>
            <a:endParaRPr lang="en-US" altLang="en-US" sz="3000" dirty="0">
              <a:latin typeface="Tahoma" panose="020B0604030504040204" pitchFamily="34" charset="0"/>
            </a:endParaRPr>
          </a:p>
          <a:p>
            <a:pPr marL="571500" indent="-571500" algn="just" eaLnBrk="1" hangingPunct="1">
              <a:spcBef>
                <a:spcPct val="50000"/>
              </a:spcBef>
              <a:buFontTx/>
              <a:buChar char="-"/>
            </a:pPr>
            <a:r>
              <a:rPr lang="en-US" altLang="en-US" sz="3000" b="1" dirty="0" err="1" smtClean="0">
                <a:latin typeface="Tahoma" panose="020B0604030504040204" pitchFamily="34" charset="0"/>
              </a:rPr>
              <a:t>Chất</a:t>
            </a:r>
            <a:r>
              <a:rPr lang="en-US" altLang="en-US" sz="3000" b="1" dirty="0" smtClean="0">
                <a:latin typeface="Tahoma" panose="020B0604030504040204" pitchFamily="34" charset="0"/>
              </a:rPr>
              <a:t> </a:t>
            </a:r>
            <a:r>
              <a:rPr lang="en-US" altLang="en-US" sz="3000" b="1" dirty="0" err="1" smtClean="0">
                <a:latin typeface="Tahoma" panose="020B0604030504040204" pitchFamily="34" charset="0"/>
              </a:rPr>
              <a:t>lỏng</a:t>
            </a:r>
            <a:r>
              <a:rPr lang="en-US" altLang="en-US" sz="3000" b="1" dirty="0" smtClean="0">
                <a:latin typeface="Tahoma" panose="020B0604030504040204" pitchFamily="34" charset="0"/>
              </a:rPr>
              <a:t> </a:t>
            </a:r>
            <a:r>
              <a:rPr lang="en-US" altLang="en-US" sz="3000" b="1" dirty="0" err="1" smtClean="0">
                <a:latin typeface="Tahoma" panose="020B0604030504040204" pitchFamily="34" charset="0"/>
              </a:rPr>
              <a:t>và</a:t>
            </a:r>
            <a:r>
              <a:rPr lang="en-US" altLang="en-US" sz="3000" b="1" dirty="0" smtClean="0">
                <a:latin typeface="Tahoma" panose="020B0604030504040204" pitchFamily="34" charset="0"/>
              </a:rPr>
              <a:t> </a:t>
            </a:r>
            <a:r>
              <a:rPr lang="en-US" altLang="en-US" sz="3000" b="1" dirty="0" err="1" smtClean="0">
                <a:latin typeface="Tahoma" panose="020B0604030504040204" pitchFamily="34" charset="0"/>
              </a:rPr>
              <a:t>chất</a:t>
            </a:r>
            <a:r>
              <a:rPr lang="en-US" altLang="en-US" sz="3000" b="1" dirty="0" smtClean="0">
                <a:latin typeface="Tahoma" panose="020B0604030504040204" pitchFamily="34" charset="0"/>
              </a:rPr>
              <a:t> </a:t>
            </a:r>
            <a:r>
              <a:rPr lang="en-US" altLang="en-US" sz="3000" b="1" dirty="0" err="1" smtClean="0">
                <a:latin typeface="Tahoma" panose="020B0604030504040204" pitchFamily="34" charset="0"/>
              </a:rPr>
              <a:t>khí</a:t>
            </a:r>
            <a:r>
              <a:rPr lang="en-US" altLang="en-US" sz="3000" b="1" dirty="0" smtClean="0">
                <a:latin typeface="Tahoma" panose="020B0604030504040204" pitchFamily="34" charset="0"/>
              </a:rPr>
              <a:t> </a:t>
            </a:r>
            <a:r>
              <a:rPr lang="en-US" altLang="en-US" sz="3000" b="1" dirty="0" err="1" smtClean="0">
                <a:latin typeface="Tahoma" panose="020B0604030504040204" pitchFamily="34" charset="0"/>
              </a:rPr>
              <a:t>dẫn</a:t>
            </a:r>
            <a:r>
              <a:rPr lang="en-US" altLang="en-US" sz="3000" b="1" dirty="0" smtClean="0">
                <a:latin typeface="Tahoma" panose="020B0604030504040204" pitchFamily="34" charset="0"/>
              </a:rPr>
              <a:t> </a:t>
            </a:r>
            <a:r>
              <a:rPr lang="en-US" altLang="en-US" sz="3000" b="1" dirty="0" err="1" smtClean="0">
                <a:latin typeface="Tahoma" panose="020B0604030504040204" pitchFamily="34" charset="0"/>
              </a:rPr>
              <a:t>nhiệt</a:t>
            </a:r>
            <a:r>
              <a:rPr lang="en-US" altLang="en-US" sz="3000" b="1" dirty="0" smtClean="0">
                <a:latin typeface="Tahoma" panose="020B0604030504040204" pitchFamily="34" charset="0"/>
              </a:rPr>
              <a:t> …….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74938" y="2330147"/>
            <a:ext cx="762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7" tIns="45714" rIns="91427" bIns="45714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b="0" dirty="0">
                <a:solidFill>
                  <a:srgbClr val="FF3300"/>
                </a:solidFill>
                <a:sym typeface="Wingdings" panose="05000000000000000000" pitchFamily="2" charset="2"/>
              </a:rPr>
              <a:t></a:t>
            </a:r>
            <a:endParaRPr lang="en-US" altLang="en-US" sz="6000" b="0" dirty="0">
              <a:solidFill>
                <a:srgbClr val="FF3300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93728" y="162580"/>
            <a:ext cx="424782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u="sng" dirty="0" smtClean="0">
                <a:solidFill>
                  <a:srgbClr val="0000CC"/>
                </a:solidFill>
              </a:rPr>
              <a:t>I. DẪN NHIỆT</a:t>
            </a:r>
            <a:endParaRPr lang="en-US" altLang="en-US" sz="2800" u="sng" dirty="0">
              <a:solidFill>
                <a:srgbClr val="0000CC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0" y="38862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00CC"/>
                </a:solidFill>
              </a:rPr>
              <a:t>kém</a:t>
            </a:r>
            <a:endParaRPr lang="en-US" sz="32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453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6" name="Text Box 38"/>
          <p:cNvSpPr txBox="1">
            <a:spLocks noChangeArrowheads="1"/>
          </p:cNvSpPr>
          <p:nvPr/>
        </p:nvSpPr>
        <p:spPr bwMode="auto">
          <a:xfrm>
            <a:off x="152400" y="5334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u="sng" dirty="0" smtClean="0">
                <a:solidFill>
                  <a:srgbClr val="FF0000"/>
                </a:solidFill>
              </a:rPr>
              <a:t>3. VẬN DỤNG</a:t>
            </a:r>
            <a:endParaRPr lang="en-US" altLang="en-US" sz="2400" b="1" u="sng" dirty="0">
              <a:solidFill>
                <a:srgbClr val="FF0000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93728" y="0"/>
            <a:ext cx="424782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u="sng" dirty="0" smtClean="0">
                <a:solidFill>
                  <a:srgbClr val="0000CC"/>
                </a:solidFill>
              </a:rPr>
              <a:t>I. DẪN NHIỆT</a:t>
            </a:r>
            <a:endParaRPr lang="en-US" altLang="en-US" sz="2800" u="sng" dirty="0">
              <a:solidFill>
                <a:srgbClr val="0000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728" y="990600"/>
            <a:ext cx="8569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C9: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Tại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sao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nồi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xoong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thường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làm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bằng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kim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loại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còn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bát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đĩa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làm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bằng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sứ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3728" y="1828800"/>
            <a:ext cx="8493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Trả</a:t>
            </a:r>
            <a:r>
              <a:rPr lang="en-US" dirty="0" smtClean="0"/>
              <a:t> </a:t>
            </a:r>
            <a:r>
              <a:rPr lang="en-US" dirty="0" err="1" smtClean="0"/>
              <a:t>lời</a:t>
            </a:r>
            <a:r>
              <a:rPr lang="en-US" dirty="0" smtClean="0"/>
              <a:t>: </a:t>
            </a:r>
            <a:r>
              <a:rPr lang="en-US" dirty="0" err="1" smtClean="0"/>
              <a:t>Vì</a:t>
            </a:r>
            <a:r>
              <a:rPr lang="en-US" dirty="0" smtClean="0"/>
              <a:t> </a:t>
            </a:r>
            <a:r>
              <a:rPr lang="en-US" dirty="0" err="1" smtClean="0"/>
              <a:t>kim</a:t>
            </a:r>
            <a:r>
              <a:rPr lang="en-US" dirty="0" smtClean="0"/>
              <a:t> </a:t>
            </a:r>
            <a:r>
              <a:rPr lang="en-US" dirty="0" err="1" smtClean="0"/>
              <a:t>loại</a:t>
            </a:r>
            <a:r>
              <a:rPr lang="en-US" dirty="0" smtClean="0"/>
              <a:t> </a:t>
            </a:r>
            <a:r>
              <a:rPr lang="en-US" dirty="0" err="1" smtClean="0"/>
              <a:t>dẫn</a:t>
            </a:r>
            <a:r>
              <a:rPr lang="en-US" dirty="0" smtClean="0"/>
              <a:t> </a:t>
            </a:r>
            <a:r>
              <a:rPr lang="en-US" dirty="0" err="1" smtClean="0"/>
              <a:t>nhiệt</a:t>
            </a:r>
            <a:r>
              <a:rPr lang="en-US" dirty="0" smtClean="0"/>
              <a:t> </a:t>
            </a:r>
            <a:r>
              <a:rPr lang="en-US" dirty="0" err="1" smtClean="0"/>
              <a:t>tốt</a:t>
            </a:r>
            <a:r>
              <a:rPr lang="en-US" dirty="0" smtClean="0"/>
              <a:t> </a:t>
            </a:r>
            <a:r>
              <a:rPr lang="en-US" dirty="0" err="1" smtClean="0"/>
              <a:t>còn</a:t>
            </a:r>
            <a:r>
              <a:rPr lang="en-US" dirty="0" smtClean="0"/>
              <a:t> </a:t>
            </a:r>
            <a:r>
              <a:rPr lang="en-US" dirty="0" err="1" smtClean="0"/>
              <a:t>sứ</a:t>
            </a:r>
            <a:r>
              <a:rPr lang="en-US" dirty="0" smtClean="0"/>
              <a:t> </a:t>
            </a:r>
            <a:r>
              <a:rPr lang="en-US" dirty="0" err="1" smtClean="0"/>
              <a:t>dẫn</a:t>
            </a:r>
            <a:r>
              <a:rPr lang="en-US" dirty="0" smtClean="0"/>
              <a:t> </a:t>
            </a:r>
            <a:r>
              <a:rPr lang="en-US" dirty="0" err="1" smtClean="0"/>
              <a:t>nhiệt</a:t>
            </a:r>
            <a:r>
              <a:rPr lang="en-US" dirty="0" smtClean="0"/>
              <a:t> </a:t>
            </a:r>
            <a:r>
              <a:rPr lang="en-US" dirty="0" err="1" smtClean="0"/>
              <a:t>kém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2514600"/>
            <a:ext cx="8569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C10: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Tại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sao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vào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mùa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đông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mặc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nhiều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áo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mỏng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ấm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hơn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mặc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một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áo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dày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3360003"/>
            <a:ext cx="8493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Trả</a:t>
            </a:r>
            <a:r>
              <a:rPr lang="en-US" dirty="0" smtClean="0"/>
              <a:t> </a:t>
            </a:r>
            <a:r>
              <a:rPr lang="en-US" dirty="0" err="1" smtClean="0"/>
              <a:t>lời</a:t>
            </a:r>
            <a:r>
              <a:rPr lang="en-US" dirty="0" smtClean="0"/>
              <a:t>: </a:t>
            </a:r>
            <a:r>
              <a:rPr lang="en-US" dirty="0" err="1" smtClean="0"/>
              <a:t>Vì</a:t>
            </a:r>
            <a:r>
              <a:rPr lang="en-US" dirty="0" smtClean="0"/>
              <a:t> </a:t>
            </a:r>
            <a:r>
              <a:rPr lang="en-US" dirty="0" err="1" smtClean="0"/>
              <a:t>giữa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lớp</a:t>
            </a:r>
            <a:r>
              <a:rPr lang="en-US" dirty="0" smtClean="0"/>
              <a:t> </a:t>
            </a:r>
            <a:r>
              <a:rPr lang="en-US" dirty="0" err="1" smtClean="0"/>
              <a:t>áo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khí</a:t>
            </a:r>
            <a:r>
              <a:rPr lang="en-US" dirty="0" smtClean="0"/>
              <a:t> </a:t>
            </a:r>
            <a:r>
              <a:rPr lang="en-US" dirty="0" err="1" smtClean="0"/>
              <a:t>mà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khí</a:t>
            </a:r>
            <a:r>
              <a:rPr lang="en-US" dirty="0" smtClean="0"/>
              <a:t> </a:t>
            </a:r>
            <a:r>
              <a:rPr lang="en-US" dirty="0" err="1" smtClean="0"/>
              <a:t>dẫn</a:t>
            </a:r>
            <a:r>
              <a:rPr lang="en-US" dirty="0" smtClean="0"/>
              <a:t> </a:t>
            </a:r>
            <a:r>
              <a:rPr lang="en-US" dirty="0" err="1" smtClean="0"/>
              <a:t>nhiệt</a:t>
            </a:r>
            <a:r>
              <a:rPr lang="en-US" dirty="0" smtClean="0"/>
              <a:t> </a:t>
            </a:r>
            <a:r>
              <a:rPr lang="en-US" dirty="0" err="1" smtClean="0"/>
              <a:t>kém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93728" y="4567535"/>
            <a:ext cx="8950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C11: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Về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mùa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nào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chim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thường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hay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đứng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xù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lông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?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Tại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sao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3728" y="5036403"/>
            <a:ext cx="8493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Trả</a:t>
            </a:r>
            <a:r>
              <a:rPr lang="en-US" dirty="0" smtClean="0"/>
              <a:t> </a:t>
            </a:r>
            <a:r>
              <a:rPr lang="en-US" dirty="0" err="1" smtClean="0"/>
              <a:t>lời</a:t>
            </a:r>
            <a:r>
              <a:rPr lang="en-US" dirty="0" smtClean="0"/>
              <a:t>: </a:t>
            </a:r>
            <a:r>
              <a:rPr lang="en-US" dirty="0" err="1" smtClean="0"/>
              <a:t>Mùa</a:t>
            </a:r>
            <a:r>
              <a:rPr lang="en-US" dirty="0" smtClean="0"/>
              <a:t> </a:t>
            </a:r>
            <a:r>
              <a:rPr lang="en-US" dirty="0" err="1" smtClean="0"/>
              <a:t>đông</a:t>
            </a:r>
            <a:r>
              <a:rPr lang="en-US" dirty="0" smtClean="0"/>
              <a:t>. </a:t>
            </a:r>
            <a:r>
              <a:rPr lang="en-US" dirty="0" err="1" smtClean="0"/>
              <a:t>Vì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lớp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khí</a:t>
            </a:r>
            <a:r>
              <a:rPr lang="en-US" dirty="0" smtClean="0"/>
              <a:t> </a:t>
            </a:r>
            <a:r>
              <a:rPr lang="en-US" dirty="0" err="1" smtClean="0"/>
              <a:t>dẫn</a:t>
            </a:r>
            <a:r>
              <a:rPr lang="en-US" dirty="0" smtClean="0"/>
              <a:t> </a:t>
            </a:r>
            <a:r>
              <a:rPr lang="en-US" dirty="0" err="1" smtClean="0"/>
              <a:t>nhiệt</a:t>
            </a:r>
            <a:r>
              <a:rPr lang="en-US" dirty="0" smtClean="0"/>
              <a:t> </a:t>
            </a:r>
            <a:r>
              <a:rPr lang="en-US" dirty="0" err="1" smtClean="0"/>
              <a:t>kém</a:t>
            </a:r>
            <a:r>
              <a:rPr lang="en-US" dirty="0" smtClean="0"/>
              <a:t> </a:t>
            </a:r>
            <a:r>
              <a:rPr lang="en-US" dirty="0" err="1" smtClean="0"/>
              <a:t>giữa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lớp</a:t>
            </a:r>
            <a:r>
              <a:rPr lang="en-US" dirty="0" smtClean="0"/>
              <a:t> </a:t>
            </a:r>
            <a:r>
              <a:rPr lang="en-US" dirty="0" err="1" smtClean="0"/>
              <a:t>lông</a:t>
            </a:r>
            <a:r>
              <a:rPr lang="en-US" dirty="0" smtClean="0"/>
              <a:t> </a:t>
            </a:r>
            <a:r>
              <a:rPr lang="en-US" dirty="0" err="1" smtClean="0"/>
              <a:t>chim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37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6" grpId="0"/>
      <p:bldP spid="3" grpId="0"/>
      <p:bldP spid="4" grpId="0"/>
      <p:bldP spid="10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lame-04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297" y="4062412"/>
            <a:ext cx="76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3"/>
          <p:cNvSpPr>
            <a:spLocks noChangeArrowheads="1"/>
          </p:cNvSpPr>
          <p:nvPr/>
        </p:nvSpPr>
        <p:spPr bwMode="auto">
          <a:xfrm flipH="1">
            <a:off x="6883034" y="3462337"/>
            <a:ext cx="1981200" cy="762000"/>
          </a:xfrm>
          <a:prstGeom prst="cube">
            <a:avLst>
              <a:gd name="adj" fmla="val 91454"/>
            </a:avLst>
          </a:prstGeom>
          <a:gradFill rotWithShape="1">
            <a:gsLst>
              <a:gs pos="0">
                <a:schemeClr val="bg1">
                  <a:gamma/>
                  <a:shade val="0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122" y="585787"/>
            <a:ext cx="40640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reeform 5"/>
          <p:cNvSpPr>
            <a:spLocks/>
          </p:cNvSpPr>
          <p:nvPr/>
        </p:nvSpPr>
        <p:spPr bwMode="auto">
          <a:xfrm rot="10800000">
            <a:off x="7518034" y="3252787"/>
            <a:ext cx="160338" cy="484188"/>
          </a:xfrm>
          <a:custGeom>
            <a:avLst/>
            <a:gdLst>
              <a:gd name="T0" fmla="*/ 2147483647 w 101"/>
              <a:gd name="T1" fmla="*/ 2147483647 h 305"/>
              <a:gd name="T2" fmla="*/ 2147483647 w 101"/>
              <a:gd name="T3" fmla="*/ 2147483647 h 305"/>
              <a:gd name="T4" fmla="*/ 2147483647 w 101"/>
              <a:gd name="T5" fmla="*/ 2147483647 h 305"/>
              <a:gd name="T6" fmla="*/ 2147483647 w 101"/>
              <a:gd name="T7" fmla="*/ 2147483647 h 305"/>
              <a:gd name="T8" fmla="*/ 2147483647 w 101"/>
              <a:gd name="T9" fmla="*/ 2147483647 h 305"/>
              <a:gd name="T10" fmla="*/ 0 w 101"/>
              <a:gd name="T11" fmla="*/ 2147483647 h 30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1"/>
              <a:gd name="T19" fmla="*/ 0 h 305"/>
              <a:gd name="T20" fmla="*/ 101 w 101"/>
              <a:gd name="T21" fmla="*/ 305 h 30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1" h="305">
                <a:moveTo>
                  <a:pt x="73" y="305"/>
                </a:moveTo>
                <a:cubicBezTo>
                  <a:pt x="79" y="259"/>
                  <a:pt x="85" y="228"/>
                  <a:pt x="101" y="186"/>
                </a:cubicBezTo>
                <a:cubicBezTo>
                  <a:pt x="98" y="171"/>
                  <a:pt x="100" y="153"/>
                  <a:pt x="91" y="140"/>
                </a:cubicBezTo>
                <a:cubicBezTo>
                  <a:pt x="86" y="132"/>
                  <a:pt x="67" y="140"/>
                  <a:pt x="64" y="131"/>
                </a:cubicBezTo>
                <a:cubicBezTo>
                  <a:pt x="57" y="123"/>
                  <a:pt x="75" y="42"/>
                  <a:pt x="64" y="21"/>
                </a:cubicBezTo>
                <a:cubicBezTo>
                  <a:pt x="53" y="0"/>
                  <a:pt x="13" y="7"/>
                  <a:pt x="0" y="3"/>
                </a:cubicBezTo>
              </a:path>
            </a:pathLst>
          </a:custGeom>
          <a:noFill/>
          <a:ln w="88900">
            <a:pattFill prst="pct60">
              <a:fgClr>
                <a:srgbClr val="660066"/>
              </a:fgClr>
              <a:bgClr>
                <a:srgbClr val="FFFFFF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 flipH="1">
            <a:off x="6425834" y="5081587"/>
            <a:ext cx="2362200" cy="762000"/>
          </a:xfrm>
          <a:prstGeom prst="cube">
            <a:avLst>
              <a:gd name="adj" fmla="val 72500"/>
            </a:avLst>
          </a:prstGeom>
          <a:gradFill rotWithShape="1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6806834" y="1042987"/>
            <a:ext cx="76200" cy="4267200"/>
          </a:xfrm>
          <a:prstGeom prst="can">
            <a:avLst>
              <a:gd name="adj" fmla="val 52370"/>
            </a:avLst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 rot="16200000" flipH="1">
            <a:off x="6883034" y="3557587"/>
            <a:ext cx="76200" cy="533400"/>
          </a:xfrm>
          <a:prstGeom prst="can">
            <a:avLst>
              <a:gd name="adj" fmla="val 6546"/>
            </a:avLst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 rot="16200000" flipH="1">
            <a:off x="7035434" y="1576387"/>
            <a:ext cx="76200" cy="838200"/>
          </a:xfrm>
          <a:prstGeom prst="can">
            <a:avLst>
              <a:gd name="adj" fmla="val 10287"/>
            </a:avLst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6730634" y="1909762"/>
            <a:ext cx="228600" cy="1524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6730634" y="3743325"/>
            <a:ext cx="228600" cy="1524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300" name="Freeform 12"/>
          <p:cNvSpPr>
            <a:spLocks/>
          </p:cNvSpPr>
          <p:nvPr/>
        </p:nvSpPr>
        <p:spPr bwMode="auto">
          <a:xfrm>
            <a:off x="7354522" y="2414587"/>
            <a:ext cx="1066800" cy="1600200"/>
          </a:xfrm>
          <a:custGeom>
            <a:avLst/>
            <a:gdLst>
              <a:gd name="T0" fmla="*/ 0 w 864"/>
              <a:gd name="T1" fmla="*/ 2147483647 h 1188"/>
              <a:gd name="T2" fmla="*/ 2147483647 w 864"/>
              <a:gd name="T3" fmla="*/ 2147483647 h 1188"/>
              <a:gd name="T4" fmla="*/ 2147483647 w 864"/>
              <a:gd name="T5" fmla="*/ 2147483647 h 1188"/>
              <a:gd name="T6" fmla="*/ 2147483647 w 864"/>
              <a:gd name="T7" fmla="*/ 2147483647 h 1188"/>
              <a:gd name="T8" fmla="*/ 2147483647 w 864"/>
              <a:gd name="T9" fmla="*/ 2147483647 h 1188"/>
              <a:gd name="T10" fmla="*/ 2147483647 w 864"/>
              <a:gd name="T11" fmla="*/ 2147483647 h 1188"/>
              <a:gd name="T12" fmla="*/ 2147483647 w 864"/>
              <a:gd name="T13" fmla="*/ 2147483647 h 1188"/>
              <a:gd name="T14" fmla="*/ 2147483647 w 864"/>
              <a:gd name="T15" fmla="*/ 2147483647 h 1188"/>
              <a:gd name="T16" fmla="*/ 2147483647 w 864"/>
              <a:gd name="T17" fmla="*/ 2147483647 h 1188"/>
              <a:gd name="T18" fmla="*/ 2147483647 w 864"/>
              <a:gd name="T19" fmla="*/ 2147483647 h 1188"/>
              <a:gd name="T20" fmla="*/ 2147483647 w 864"/>
              <a:gd name="T21" fmla="*/ 2147483647 h 1188"/>
              <a:gd name="T22" fmla="*/ 2147483647 w 864"/>
              <a:gd name="T23" fmla="*/ 2147483647 h 1188"/>
              <a:gd name="T24" fmla="*/ 2147483647 w 864"/>
              <a:gd name="T25" fmla="*/ 2147483647 h 1188"/>
              <a:gd name="T26" fmla="*/ 2147483647 w 864"/>
              <a:gd name="T27" fmla="*/ 2147483647 h 1188"/>
              <a:gd name="T28" fmla="*/ 2147483647 w 864"/>
              <a:gd name="T29" fmla="*/ 2147483647 h 1188"/>
              <a:gd name="T30" fmla="*/ 2147483647 w 864"/>
              <a:gd name="T31" fmla="*/ 2147483647 h 1188"/>
              <a:gd name="T32" fmla="*/ 2147483647 w 864"/>
              <a:gd name="T33" fmla="*/ 2147483647 h 1188"/>
              <a:gd name="T34" fmla="*/ 2147483647 w 864"/>
              <a:gd name="T35" fmla="*/ 2147483647 h 1188"/>
              <a:gd name="T36" fmla="*/ 2147483647 w 864"/>
              <a:gd name="T37" fmla="*/ 2147483647 h 1188"/>
              <a:gd name="T38" fmla="*/ 2147483647 w 864"/>
              <a:gd name="T39" fmla="*/ 2147483647 h 1188"/>
              <a:gd name="T40" fmla="*/ 2147483647 w 864"/>
              <a:gd name="T41" fmla="*/ 2147483647 h 1188"/>
              <a:gd name="T42" fmla="*/ 2147483647 w 864"/>
              <a:gd name="T43" fmla="*/ 0 h 1188"/>
              <a:gd name="T44" fmla="*/ 2147483647 w 864"/>
              <a:gd name="T45" fmla="*/ 2147483647 h 1188"/>
              <a:gd name="T46" fmla="*/ 2147483647 w 864"/>
              <a:gd name="T47" fmla="*/ 2147483647 h 1188"/>
              <a:gd name="T48" fmla="*/ 2147483647 w 864"/>
              <a:gd name="T49" fmla="*/ 2147483647 h 1188"/>
              <a:gd name="T50" fmla="*/ 2147483647 w 864"/>
              <a:gd name="T51" fmla="*/ 2147483647 h 1188"/>
              <a:gd name="T52" fmla="*/ 0 w 864"/>
              <a:gd name="T53" fmla="*/ 2147483647 h 118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864"/>
              <a:gd name="T82" fmla="*/ 0 h 1188"/>
              <a:gd name="T83" fmla="*/ 864 w 864"/>
              <a:gd name="T84" fmla="*/ 1188 h 1188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864" h="1188">
                <a:moveTo>
                  <a:pt x="0" y="172"/>
                </a:moveTo>
                <a:lnTo>
                  <a:pt x="48" y="220"/>
                </a:lnTo>
                <a:lnTo>
                  <a:pt x="45" y="1081"/>
                </a:lnTo>
                <a:lnTo>
                  <a:pt x="84" y="1120"/>
                </a:lnTo>
                <a:lnTo>
                  <a:pt x="141" y="1147"/>
                </a:lnTo>
                <a:lnTo>
                  <a:pt x="228" y="1171"/>
                </a:lnTo>
                <a:lnTo>
                  <a:pt x="333" y="1186"/>
                </a:lnTo>
                <a:lnTo>
                  <a:pt x="452" y="1188"/>
                </a:lnTo>
                <a:lnTo>
                  <a:pt x="576" y="1180"/>
                </a:lnTo>
                <a:lnTo>
                  <a:pt x="648" y="1168"/>
                </a:lnTo>
                <a:lnTo>
                  <a:pt x="726" y="1147"/>
                </a:lnTo>
                <a:lnTo>
                  <a:pt x="789" y="1114"/>
                </a:lnTo>
                <a:lnTo>
                  <a:pt x="819" y="1072"/>
                </a:lnTo>
                <a:lnTo>
                  <a:pt x="816" y="220"/>
                </a:lnTo>
                <a:lnTo>
                  <a:pt x="864" y="172"/>
                </a:lnTo>
                <a:lnTo>
                  <a:pt x="856" y="132"/>
                </a:lnTo>
                <a:lnTo>
                  <a:pt x="844" y="112"/>
                </a:lnTo>
                <a:lnTo>
                  <a:pt x="816" y="80"/>
                </a:lnTo>
                <a:lnTo>
                  <a:pt x="708" y="32"/>
                </a:lnTo>
                <a:lnTo>
                  <a:pt x="612" y="12"/>
                </a:lnTo>
                <a:lnTo>
                  <a:pt x="536" y="4"/>
                </a:lnTo>
                <a:lnTo>
                  <a:pt x="392" y="0"/>
                </a:lnTo>
                <a:lnTo>
                  <a:pt x="240" y="16"/>
                </a:lnTo>
                <a:lnTo>
                  <a:pt x="108" y="48"/>
                </a:lnTo>
                <a:lnTo>
                  <a:pt x="56" y="80"/>
                </a:lnTo>
                <a:lnTo>
                  <a:pt x="12" y="116"/>
                </a:lnTo>
                <a:lnTo>
                  <a:pt x="0" y="172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Oval 13"/>
          <p:cNvSpPr>
            <a:spLocks noChangeArrowheads="1"/>
          </p:cNvSpPr>
          <p:nvPr/>
        </p:nvSpPr>
        <p:spPr bwMode="auto">
          <a:xfrm>
            <a:off x="8178434" y="3709987"/>
            <a:ext cx="152400" cy="1524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0000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 altLang="vi-VN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7568834" y="1757362"/>
            <a:ext cx="0" cy="10477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Oval 15"/>
          <p:cNvSpPr>
            <a:spLocks noChangeArrowheads="1"/>
          </p:cNvSpPr>
          <p:nvPr/>
        </p:nvSpPr>
        <p:spPr bwMode="auto">
          <a:xfrm>
            <a:off x="7354522" y="2419350"/>
            <a:ext cx="1066800" cy="388937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altLang="vi-VN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7454534" y="1924050"/>
            <a:ext cx="228600" cy="1524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Freeform 17"/>
          <p:cNvSpPr>
            <a:spLocks/>
          </p:cNvSpPr>
          <p:nvPr/>
        </p:nvSpPr>
        <p:spPr bwMode="auto">
          <a:xfrm>
            <a:off x="8026034" y="3208337"/>
            <a:ext cx="261938" cy="484188"/>
          </a:xfrm>
          <a:custGeom>
            <a:avLst/>
            <a:gdLst>
              <a:gd name="T0" fmla="*/ 2147483647 w 101"/>
              <a:gd name="T1" fmla="*/ 2147483647 h 305"/>
              <a:gd name="T2" fmla="*/ 2147483647 w 101"/>
              <a:gd name="T3" fmla="*/ 2147483647 h 305"/>
              <a:gd name="T4" fmla="*/ 2147483647 w 101"/>
              <a:gd name="T5" fmla="*/ 2147483647 h 305"/>
              <a:gd name="T6" fmla="*/ 2147483647 w 101"/>
              <a:gd name="T7" fmla="*/ 2147483647 h 305"/>
              <a:gd name="T8" fmla="*/ 2147483647 w 101"/>
              <a:gd name="T9" fmla="*/ 2147483647 h 305"/>
              <a:gd name="T10" fmla="*/ 0 w 101"/>
              <a:gd name="T11" fmla="*/ 2147483647 h 30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1"/>
              <a:gd name="T19" fmla="*/ 0 h 305"/>
              <a:gd name="T20" fmla="*/ 101 w 101"/>
              <a:gd name="T21" fmla="*/ 305 h 30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1" h="305">
                <a:moveTo>
                  <a:pt x="73" y="305"/>
                </a:moveTo>
                <a:cubicBezTo>
                  <a:pt x="79" y="259"/>
                  <a:pt x="85" y="228"/>
                  <a:pt x="101" y="186"/>
                </a:cubicBezTo>
                <a:cubicBezTo>
                  <a:pt x="98" y="171"/>
                  <a:pt x="100" y="153"/>
                  <a:pt x="91" y="140"/>
                </a:cubicBezTo>
                <a:cubicBezTo>
                  <a:pt x="86" y="132"/>
                  <a:pt x="67" y="140"/>
                  <a:pt x="64" y="131"/>
                </a:cubicBezTo>
                <a:cubicBezTo>
                  <a:pt x="57" y="123"/>
                  <a:pt x="75" y="42"/>
                  <a:pt x="64" y="21"/>
                </a:cubicBezTo>
                <a:cubicBezTo>
                  <a:pt x="53" y="0"/>
                  <a:pt x="13" y="7"/>
                  <a:pt x="0" y="3"/>
                </a:cubicBezTo>
              </a:path>
            </a:pathLst>
          </a:custGeom>
          <a:noFill/>
          <a:ln w="76200">
            <a:pattFill prst="pct60">
              <a:fgClr>
                <a:srgbClr val="660066"/>
              </a:fgClr>
              <a:bgClr>
                <a:srgbClr val="FFFFFF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8"/>
          <p:cNvSpPr>
            <a:spLocks/>
          </p:cNvSpPr>
          <p:nvPr/>
        </p:nvSpPr>
        <p:spPr bwMode="auto">
          <a:xfrm rot="-5022559">
            <a:off x="7730759" y="2982912"/>
            <a:ext cx="160338" cy="484188"/>
          </a:xfrm>
          <a:custGeom>
            <a:avLst/>
            <a:gdLst>
              <a:gd name="T0" fmla="*/ 2147483647 w 101"/>
              <a:gd name="T1" fmla="*/ 2147483647 h 305"/>
              <a:gd name="T2" fmla="*/ 2147483647 w 101"/>
              <a:gd name="T3" fmla="*/ 2147483647 h 305"/>
              <a:gd name="T4" fmla="*/ 2147483647 w 101"/>
              <a:gd name="T5" fmla="*/ 2147483647 h 305"/>
              <a:gd name="T6" fmla="*/ 2147483647 w 101"/>
              <a:gd name="T7" fmla="*/ 2147483647 h 305"/>
              <a:gd name="T8" fmla="*/ 2147483647 w 101"/>
              <a:gd name="T9" fmla="*/ 2147483647 h 305"/>
              <a:gd name="T10" fmla="*/ 0 w 101"/>
              <a:gd name="T11" fmla="*/ 2147483647 h 30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1"/>
              <a:gd name="T19" fmla="*/ 0 h 305"/>
              <a:gd name="T20" fmla="*/ 101 w 101"/>
              <a:gd name="T21" fmla="*/ 305 h 30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1" h="305">
                <a:moveTo>
                  <a:pt x="73" y="305"/>
                </a:moveTo>
                <a:cubicBezTo>
                  <a:pt x="79" y="259"/>
                  <a:pt x="85" y="228"/>
                  <a:pt x="101" y="186"/>
                </a:cubicBezTo>
                <a:cubicBezTo>
                  <a:pt x="98" y="171"/>
                  <a:pt x="100" y="153"/>
                  <a:pt x="91" y="140"/>
                </a:cubicBezTo>
                <a:cubicBezTo>
                  <a:pt x="86" y="132"/>
                  <a:pt x="67" y="140"/>
                  <a:pt x="64" y="131"/>
                </a:cubicBezTo>
                <a:cubicBezTo>
                  <a:pt x="57" y="123"/>
                  <a:pt x="75" y="42"/>
                  <a:pt x="64" y="21"/>
                </a:cubicBezTo>
                <a:cubicBezTo>
                  <a:pt x="53" y="0"/>
                  <a:pt x="13" y="7"/>
                  <a:pt x="0" y="3"/>
                </a:cubicBezTo>
              </a:path>
            </a:pathLst>
          </a:custGeom>
          <a:noFill/>
          <a:ln w="95250">
            <a:pattFill prst="pct60">
              <a:fgClr>
                <a:srgbClr val="660066"/>
              </a:fgClr>
              <a:bgClr>
                <a:srgbClr val="FFFFFF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9"/>
          <p:cNvSpPr>
            <a:spLocks/>
          </p:cNvSpPr>
          <p:nvPr/>
        </p:nvSpPr>
        <p:spPr bwMode="auto">
          <a:xfrm rot="6153138">
            <a:off x="7806959" y="3502025"/>
            <a:ext cx="160337" cy="484188"/>
          </a:xfrm>
          <a:custGeom>
            <a:avLst/>
            <a:gdLst>
              <a:gd name="T0" fmla="*/ 2147483647 w 101"/>
              <a:gd name="T1" fmla="*/ 2147483647 h 305"/>
              <a:gd name="T2" fmla="*/ 2147483647 w 101"/>
              <a:gd name="T3" fmla="*/ 2147483647 h 305"/>
              <a:gd name="T4" fmla="*/ 2147483647 w 101"/>
              <a:gd name="T5" fmla="*/ 2147483647 h 305"/>
              <a:gd name="T6" fmla="*/ 2147483647 w 101"/>
              <a:gd name="T7" fmla="*/ 2147483647 h 305"/>
              <a:gd name="T8" fmla="*/ 2147483647 w 101"/>
              <a:gd name="T9" fmla="*/ 2147483647 h 305"/>
              <a:gd name="T10" fmla="*/ 0 w 101"/>
              <a:gd name="T11" fmla="*/ 2147483647 h 30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1"/>
              <a:gd name="T19" fmla="*/ 0 h 305"/>
              <a:gd name="T20" fmla="*/ 101 w 101"/>
              <a:gd name="T21" fmla="*/ 305 h 30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1" h="305">
                <a:moveTo>
                  <a:pt x="73" y="305"/>
                </a:moveTo>
                <a:cubicBezTo>
                  <a:pt x="79" y="259"/>
                  <a:pt x="85" y="228"/>
                  <a:pt x="101" y="186"/>
                </a:cubicBezTo>
                <a:cubicBezTo>
                  <a:pt x="98" y="171"/>
                  <a:pt x="100" y="153"/>
                  <a:pt x="91" y="140"/>
                </a:cubicBezTo>
                <a:cubicBezTo>
                  <a:pt x="86" y="132"/>
                  <a:pt x="67" y="140"/>
                  <a:pt x="64" y="131"/>
                </a:cubicBezTo>
                <a:cubicBezTo>
                  <a:pt x="57" y="123"/>
                  <a:pt x="75" y="42"/>
                  <a:pt x="64" y="21"/>
                </a:cubicBezTo>
                <a:cubicBezTo>
                  <a:pt x="53" y="0"/>
                  <a:pt x="13" y="7"/>
                  <a:pt x="0" y="3"/>
                </a:cubicBezTo>
              </a:path>
            </a:pathLst>
          </a:custGeom>
          <a:noFill/>
          <a:ln w="104775">
            <a:pattFill prst="pct60">
              <a:fgClr>
                <a:srgbClr val="660066"/>
              </a:fgClr>
              <a:bgClr>
                <a:srgbClr val="FFFFFF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20"/>
          <p:cNvSpPr>
            <a:spLocks noChangeArrowheads="1"/>
          </p:cNvSpPr>
          <p:nvPr/>
        </p:nvSpPr>
        <p:spPr bwMode="auto">
          <a:xfrm>
            <a:off x="7422784" y="2824162"/>
            <a:ext cx="928688" cy="288925"/>
          </a:xfrm>
          <a:prstGeom prst="ellipse">
            <a:avLst/>
          </a:prstGeom>
          <a:gradFill rotWithShape="1">
            <a:gsLst>
              <a:gs pos="0">
                <a:srgbClr val="6699FF">
                  <a:alpha val="49001"/>
                </a:srgbClr>
              </a:gs>
              <a:gs pos="50000">
                <a:schemeClr val="bg1"/>
              </a:gs>
              <a:gs pos="100000">
                <a:srgbClr val="6699FF">
                  <a:alpha val="49001"/>
                </a:srgbClr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311" name="Text Box 22"/>
          <p:cNvSpPr txBox="1">
            <a:spLocks noChangeArrowheads="1"/>
          </p:cNvSpPr>
          <p:nvPr/>
        </p:nvSpPr>
        <p:spPr bwMode="auto">
          <a:xfrm>
            <a:off x="7264034" y="6148387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vi-VN" b="1" dirty="0" err="1"/>
              <a:t>Hình</a:t>
            </a:r>
            <a:r>
              <a:rPr lang="en-US" altLang="vi-VN" b="1" dirty="0"/>
              <a:t> 23.2</a:t>
            </a:r>
          </a:p>
        </p:txBody>
      </p:sp>
      <p:pic>
        <p:nvPicPr>
          <p:cNvPr id="12312" name="Picture 25" descr="den conCutou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347" y="4529137"/>
            <a:ext cx="1004887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Isosceles Triangle 26"/>
          <p:cNvSpPr/>
          <p:nvPr/>
        </p:nvSpPr>
        <p:spPr>
          <a:xfrm rot="5400000">
            <a:off x="6057900" y="4381500"/>
            <a:ext cx="419100" cy="3429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314" name="TextBox 27"/>
          <p:cNvSpPr txBox="1">
            <a:spLocks noChangeArrowheads="1"/>
          </p:cNvSpPr>
          <p:nvPr/>
        </p:nvSpPr>
        <p:spPr bwMode="auto">
          <a:xfrm>
            <a:off x="5334000" y="4953000"/>
            <a:ext cx="190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vi-VN" sz="2800">
                <a:latin typeface="Times New Roman" pitchFamily="18" charset="0"/>
                <a:cs typeface="Times New Roman" pitchFamily="18" charset="0"/>
              </a:rPr>
              <a:t>Play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73064" y="0"/>
            <a:ext cx="84930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u="sng" dirty="0" smtClean="0">
                <a:solidFill>
                  <a:srgbClr val="FF0000"/>
                </a:solidFill>
              </a:rPr>
              <a:t>II</a:t>
            </a:r>
            <a:r>
              <a:rPr lang="en-US" altLang="en-US" u="sng" dirty="0" smtClean="0">
                <a:solidFill>
                  <a:srgbClr val="FF0000"/>
                </a:solidFill>
              </a:rPr>
              <a:t>. ĐỐI </a:t>
            </a:r>
            <a:r>
              <a:rPr lang="en-US" altLang="en-US" u="sng" dirty="0" smtClean="0">
                <a:solidFill>
                  <a:srgbClr val="FF0000"/>
                </a:solidFill>
              </a:rPr>
              <a:t>LƯU</a:t>
            </a:r>
            <a:endParaRPr lang="en-US" altLang="en-US" u="sng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1032" y="783788"/>
            <a:ext cx="565256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C1: </a:t>
            </a:r>
            <a:r>
              <a:rPr lang="en-US" sz="2500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Nước</a:t>
            </a:r>
            <a:r>
              <a:rPr lang="en-US" sz="25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500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màu</a:t>
            </a:r>
            <a:r>
              <a:rPr lang="en-US" sz="25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500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tím</a:t>
            </a:r>
            <a:r>
              <a:rPr lang="en-US" sz="25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di </a:t>
            </a:r>
            <a:r>
              <a:rPr lang="en-US" sz="2500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chuyển</a:t>
            </a:r>
            <a:r>
              <a:rPr lang="en-US" sz="25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500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thành</a:t>
            </a:r>
            <a:r>
              <a:rPr lang="en-US" sz="25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500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dòng</a:t>
            </a:r>
            <a:r>
              <a:rPr lang="en-US" sz="25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500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từ</a:t>
            </a:r>
            <a:r>
              <a:rPr lang="en-US" sz="25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500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dưới</a:t>
            </a:r>
            <a:r>
              <a:rPr lang="en-US" sz="25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500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lên</a:t>
            </a:r>
            <a:r>
              <a:rPr lang="en-US" sz="25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500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rồi</a:t>
            </a:r>
            <a:r>
              <a:rPr lang="en-US" sz="25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500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lại</a:t>
            </a:r>
            <a:r>
              <a:rPr lang="en-US" sz="25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500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từ</a:t>
            </a:r>
            <a:r>
              <a:rPr lang="en-US" sz="25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500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trên</a:t>
            </a:r>
            <a:r>
              <a:rPr lang="en-US" sz="25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500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xuống</a:t>
            </a:r>
            <a:r>
              <a:rPr lang="en-US" sz="25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hay di </a:t>
            </a:r>
            <a:r>
              <a:rPr lang="en-US" sz="2500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chuyển</a:t>
            </a:r>
            <a:r>
              <a:rPr lang="en-US" sz="25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500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hỗn</a:t>
            </a:r>
            <a:r>
              <a:rPr lang="en-US" sz="25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500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độn</a:t>
            </a:r>
            <a:r>
              <a:rPr lang="en-US" sz="25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? </a:t>
            </a:r>
            <a:endParaRPr lang="en-US" sz="2500" b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2400" y="1981200"/>
            <a:ext cx="6502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0" dirty="0" err="1" smtClean="0"/>
              <a:t>Trả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lời</a:t>
            </a:r>
            <a:r>
              <a:rPr lang="en-US" sz="2500" b="0" dirty="0" smtClean="0"/>
              <a:t>: </a:t>
            </a:r>
            <a:r>
              <a:rPr lang="en-US" sz="2500" b="0" dirty="0" err="1" smtClean="0"/>
              <a:t>Nước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màu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tím</a:t>
            </a:r>
            <a:r>
              <a:rPr lang="en-US" sz="2500" b="0" dirty="0" smtClean="0"/>
              <a:t> di </a:t>
            </a:r>
            <a:r>
              <a:rPr lang="en-US" sz="2500" b="0" dirty="0" err="1" smtClean="0"/>
              <a:t>chuyển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thành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dòng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từ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dưới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lên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rồi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lại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từ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trên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xuống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dưới</a:t>
            </a:r>
            <a:r>
              <a:rPr lang="en-US" sz="2500" b="0" dirty="0" smtClean="0"/>
              <a:t>.</a:t>
            </a:r>
            <a:endParaRPr lang="en-US" sz="2500" b="0" dirty="0"/>
          </a:p>
        </p:txBody>
      </p:sp>
      <p:sp>
        <p:nvSpPr>
          <p:cNvPr id="35" name="TextBox 34"/>
          <p:cNvSpPr txBox="1"/>
          <p:nvPr/>
        </p:nvSpPr>
        <p:spPr>
          <a:xfrm>
            <a:off x="302757" y="3048000"/>
            <a:ext cx="553143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C2: </a:t>
            </a:r>
            <a:r>
              <a:rPr lang="en-US" sz="2500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Tại</a:t>
            </a:r>
            <a:r>
              <a:rPr lang="en-US" sz="25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500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sao</a:t>
            </a:r>
            <a:r>
              <a:rPr lang="en-US" sz="25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500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lớp</a:t>
            </a:r>
            <a:r>
              <a:rPr lang="en-US" sz="25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500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nước</a:t>
            </a:r>
            <a:r>
              <a:rPr lang="en-US" sz="25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ở </a:t>
            </a:r>
            <a:r>
              <a:rPr lang="en-US" sz="2500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dưới</a:t>
            </a:r>
            <a:r>
              <a:rPr lang="en-US" sz="25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500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được</a:t>
            </a:r>
            <a:r>
              <a:rPr lang="en-US" sz="25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500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đun</a:t>
            </a:r>
            <a:r>
              <a:rPr lang="en-US" sz="25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500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nóng</a:t>
            </a:r>
            <a:r>
              <a:rPr lang="en-US" sz="25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500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lại</a:t>
            </a:r>
            <a:r>
              <a:rPr lang="en-US" sz="25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500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đi</a:t>
            </a:r>
            <a:r>
              <a:rPr lang="en-US" sz="25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500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lên</a:t>
            </a:r>
            <a:r>
              <a:rPr lang="en-US" sz="25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500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còn</a:t>
            </a:r>
            <a:r>
              <a:rPr lang="en-US" sz="25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500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lớp</a:t>
            </a:r>
            <a:r>
              <a:rPr lang="en-US" sz="25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500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nước</a:t>
            </a:r>
            <a:r>
              <a:rPr lang="en-US" sz="25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500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lạnh</a:t>
            </a:r>
            <a:r>
              <a:rPr lang="en-US" sz="25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ở </a:t>
            </a:r>
            <a:r>
              <a:rPr lang="en-US" sz="2500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trên</a:t>
            </a:r>
            <a:r>
              <a:rPr lang="en-US" sz="25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500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lại</a:t>
            </a:r>
            <a:r>
              <a:rPr lang="en-US" sz="25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500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đi</a:t>
            </a:r>
            <a:r>
              <a:rPr lang="en-US" sz="25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500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xuống</a:t>
            </a:r>
            <a:r>
              <a:rPr lang="en-US" sz="25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  <a:endParaRPr lang="en-US" sz="2500" b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6200" y="4228743"/>
            <a:ext cx="52578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0" dirty="0" err="1" smtClean="0"/>
              <a:t>Trả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lời</a:t>
            </a:r>
            <a:r>
              <a:rPr lang="en-US" sz="2500" b="0" dirty="0" smtClean="0"/>
              <a:t>: </a:t>
            </a:r>
            <a:r>
              <a:rPr lang="en-US" sz="2500" b="0" dirty="0" err="1" smtClean="0"/>
              <a:t>Lớp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nước</a:t>
            </a:r>
            <a:r>
              <a:rPr lang="en-US" sz="2500" b="0" dirty="0" smtClean="0"/>
              <a:t> ở </a:t>
            </a:r>
            <a:r>
              <a:rPr lang="en-US" sz="2500" b="0" dirty="0" err="1" smtClean="0"/>
              <a:t>dưới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nóng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lên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và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nở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ra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nên</a:t>
            </a:r>
            <a:r>
              <a:rPr lang="en-US" sz="2500" b="0" dirty="0" smtClean="0"/>
              <a:t>  </a:t>
            </a:r>
            <a:r>
              <a:rPr lang="en-US" sz="2500" b="0" dirty="0" err="1" smtClean="0"/>
              <a:t>trọng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lượng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riêng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nhỏ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hơn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trọng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lượng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riêng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của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lớp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nước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lạnh</a:t>
            </a:r>
            <a:r>
              <a:rPr lang="en-US" sz="2500" b="0" dirty="0" smtClean="0"/>
              <a:t> ở </a:t>
            </a:r>
            <a:r>
              <a:rPr lang="en-US" sz="2500" b="0" dirty="0" err="1" smtClean="0"/>
              <a:t>trên</a:t>
            </a:r>
            <a:r>
              <a:rPr lang="en-US" sz="2500" b="0" dirty="0" smtClean="0"/>
              <a:t>. Do </a:t>
            </a:r>
            <a:r>
              <a:rPr lang="en-US" sz="2500" b="0" dirty="0" err="1" smtClean="0"/>
              <a:t>đó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nó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nổi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lên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còn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lớp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nước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lạnh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đi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xuống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tạo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thành</a:t>
            </a:r>
            <a:r>
              <a:rPr lang="en-US" sz="2500" b="0" dirty="0" smtClean="0"/>
              <a:t> </a:t>
            </a:r>
            <a:r>
              <a:rPr lang="en-US" sz="2500" b="0" dirty="0" err="1" smtClean="0"/>
              <a:t>dòng</a:t>
            </a:r>
            <a:r>
              <a:rPr lang="en-US" sz="2500" b="0" dirty="0" smtClean="0"/>
              <a:t>.</a:t>
            </a:r>
            <a:endParaRPr lang="en-US" sz="2500" b="0" dirty="0"/>
          </a:p>
        </p:txBody>
      </p:sp>
    </p:spTree>
    <p:extLst>
      <p:ext uri="{BB962C8B-B14F-4D97-AF65-F5344CB8AC3E}">
        <p14:creationId xmlns:p14="http://schemas.microsoft.com/office/powerpoint/2010/main" val="2334917316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250"/>
                            </p:stCondLst>
                            <p:childTnLst>
                              <p:par>
                                <p:cTn id="26" presetID="2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repeatCount="indefinite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repeatCount="indefinite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 animBg="1"/>
      <p:bldP spid="19" grpId="0" animBg="1"/>
      <p:bldP spid="20" grpId="0" animBg="1"/>
      <p:bldP spid="21" grpId="0" animBg="1"/>
      <p:bldP spid="32" grpId="0"/>
      <p:bldP spid="3" grpId="0"/>
      <p:bldP spid="34" grpId="0"/>
      <p:bldP spid="35" grpId="0"/>
      <p:bldP spid="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5187950" y="1933243"/>
            <a:ext cx="3733800" cy="4800600"/>
          </a:xfrm>
          <a:prstGeom prst="rect">
            <a:avLst/>
          </a:prstGeom>
          <a:solidFill>
            <a:srgbClr val="FF00FF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</a:endParaRPr>
          </a:p>
        </p:txBody>
      </p:sp>
      <p:sp>
        <p:nvSpPr>
          <p:cNvPr id="2" name="Oval 3"/>
          <p:cNvSpPr>
            <a:spLocks noChangeArrowheads="1"/>
          </p:cNvSpPr>
          <p:nvPr/>
        </p:nvSpPr>
        <p:spPr bwMode="auto">
          <a:xfrm>
            <a:off x="6005513" y="5048250"/>
            <a:ext cx="1905000" cy="762000"/>
          </a:xfrm>
          <a:prstGeom prst="ellipse">
            <a:avLst/>
          </a:prstGeom>
          <a:gradFill rotWithShape="1">
            <a:gsLst>
              <a:gs pos="0">
                <a:srgbClr val="6699FF">
                  <a:alpha val="49001"/>
                </a:srgbClr>
              </a:gs>
              <a:gs pos="50000">
                <a:schemeClr val="bg1"/>
              </a:gs>
              <a:gs pos="100000">
                <a:srgbClr val="6699FF">
                  <a:alpha val="49001"/>
                </a:srgbClr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6391" name="Freeform 4" descr="Oak"/>
          <p:cNvSpPr>
            <a:spLocks/>
          </p:cNvSpPr>
          <p:nvPr/>
        </p:nvSpPr>
        <p:spPr bwMode="auto">
          <a:xfrm>
            <a:off x="6400800" y="1981200"/>
            <a:ext cx="1219200" cy="3525838"/>
          </a:xfrm>
          <a:custGeom>
            <a:avLst/>
            <a:gdLst>
              <a:gd name="T0" fmla="*/ 2147483647 w 768"/>
              <a:gd name="T1" fmla="*/ 2147483647 h 2221"/>
              <a:gd name="T2" fmla="*/ 2147483647 w 768"/>
              <a:gd name="T3" fmla="*/ 0 h 2221"/>
              <a:gd name="T4" fmla="*/ 2147483647 w 768"/>
              <a:gd name="T5" fmla="*/ 2147483647 h 2221"/>
              <a:gd name="T6" fmla="*/ 2147483647 w 768"/>
              <a:gd name="T7" fmla="*/ 2147483647 h 2221"/>
              <a:gd name="T8" fmla="*/ 2147483647 w 768"/>
              <a:gd name="T9" fmla="*/ 2147483647 h 2221"/>
              <a:gd name="T10" fmla="*/ 2147483647 w 768"/>
              <a:gd name="T11" fmla="*/ 2147483647 h 2221"/>
              <a:gd name="T12" fmla="*/ 2147483647 w 768"/>
              <a:gd name="T13" fmla="*/ 2147483647 h 2221"/>
              <a:gd name="T14" fmla="*/ 0 w 768"/>
              <a:gd name="T15" fmla="*/ 2147483647 h 2221"/>
              <a:gd name="T16" fmla="*/ 0 w 768"/>
              <a:gd name="T17" fmla="*/ 2147483647 h 2221"/>
              <a:gd name="T18" fmla="*/ 2147483647 w 768"/>
              <a:gd name="T19" fmla="*/ 2147483647 h 222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68"/>
              <a:gd name="T31" fmla="*/ 0 h 2221"/>
              <a:gd name="T32" fmla="*/ 768 w 768"/>
              <a:gd name="T33" fmla="*/ 2221 h 222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68" h="2221">
                <a:moveTo>
                  <a:pt x="9" y="635"/>
                </a:moveTo>
                <a:lnTo>
                  <a:pt x="768" y="0"/>
                </a:lnTo>
                <a:lnTo>
                  <a:pt x="759" y="320"/>
                </a:lnTo>
                <a:lnTo>
                  <a:pt x="667" y="402"/>
                </a:lnTo>
                <a:lnTo>
                  <a:pt x="658" y="1764"/>
                </a:lnTo>
                <a:lnTo>
                  <a:pt x="139" y="2221"/>
                </a:lnTo>
                <a:lnTo>
                  <a:pt x="139" y="829"/>
                </a:lnTo>
                <a:lnTo>
                  <a:pt x="0" y="955"/>
                </a:lnTo>
                <a:lnTo>
                  <a:pt x="0" y="644"/>
                </a:lnTo>
                <a:lnTo>
                  <a:pt x="9" y="635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9200" prstMaterial="legacyMatte">
            <a:bevelT w="13500" h="13500" prst="angle"/>
            <a:bevelB w="13500" h="13500" prst="angle"/>
            <a:extrusionClr>
              <a:srgbClr val="FFCC99"/>
            </a:extrusionClr>
            <a:contourClr>
              <a:srgbClr val="FFFFFF"/>
            </a:contour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6392" name="AutoShape 5"/>
          <p:cNvSpPr>
            <a:spLocks noChangeArrowheads="1"/>
          </p:cNvSpPr>
          <p:nvPr/>
        </p:nvSpPr>
        <p:spPr bwMode="auto">
          <a:xfrm>
            <a:off x="6019800" y="2667000"/>
            <a:ext cx="1905000" cy="3200400"/>
          </a:xfrm>
          <a:prstGeom prst="can">
            <a:avLst>
              <a:gd name="adj" fmla="val 42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</a:endParaRPr>
          </a:p>
        </p:txBody>
      </p:sp>
      <p:sp>
        <p:nvSpPr>
          <p:cNvPr id="16393" name="Freeform 6" descr="Oak"/>
          <p:cNvSpPr>
            <a:spLocks/>
          </p:cNvSpPr>
          <p:nvPr/>
        </p:nvSpPr>
        <p:spPr bwMode="auto">
          <a:xfrm>
            <a:off x="6400800" y="3225800"/>
            <a:ext cx="228600" cy="304800"/>
          </a:xfrm>
          <a:custGeom>
            <a:avLst/>
            <a:gdLst>
              <a:gd name="T0" fmla="*/ 0 w 144"/>
              <a:gd name="T1" fmla="*/ 0 h 192"/>
              <a:gd name="T2" fmla="*/ 0 w 144"/>
              <a:gd name="T3" fmla="*/ 2147483647 h 192"/>
              <a:gd name="T4" fmla="*/ 2147483647 w 144"/>
              <a:gd name="T5" fmla="*/ 2147483647 h 192"/>
              <a:gd name="T6" fmla="*/ 0 w 144"/>
              <a:gd name="T7" fmla="*/ 0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192"/>
              <a:gd name="T14" fmla="*/ 144 w 144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192">
                <a:moveTo>
                  <a:pt x="0" y="0"/>
                </a:moveTo>
                <a:lnTo>
                  <a:pt x="0" y="192"/>
                </a:lnTo>
                <a:lnTo>
                  <a:pt x="144" y="48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Freeform 7" descr="Oak"/>
          <p:cNvSpPr>
            <a:spLocks/>
          </p:cNvSpPr>
          <p:nvPr/>
        </p:nvSpPr>
        <p:spPr bwMode="auto">
          <a:xfrm>
            <a:off x="6711950" y="2514600"/>
            <a:ext cx="685800" cy="228600"/>
          </a:xfrm>
          <a:custGeom>
            <a:avLst/>
            <a:gdLst>
              <a:gd name="T0" fmla="*/ 2147483647 w 432"/>
              <a:gd name="T1" fmla="*/ 0 h 144"/>
              <a:gd name="T2" fmla="*/ 0 w 432"/>
              <a:gd name="T3" fmla="*/ 2147483647 h 144"/>
              <a:gd name="T4" fmla="*/ 2147483647 w 432"/>
              <a:gd name="T5" fmla="*/ 2147483647 h 144"/>
              <a:gd name="T6" fmla="*/ 2147483647 w 432"/>
              <a:gd name="T7" fmla="*/ 2147483647 h 144"/>
              <a:gd name="T8" fmla="*/ 2147483647 w 432"/>
              <a:gd name="T9" fmla="*/ 0 h 1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2"/>
              <a:gd name="T16" fmla="*/ 0 h 144"/>
              <a:gd name="T17" fmla="*/ 432 w 432"/>
              <a:gd name="T18" fmla="*/ 144 h 1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2" h="144">
                <a:moveTo>
                  <a:pt x="172" y="0"/>
                </a:moveTo>
                <a:lnTo>
                  <a:pt x="0" y="144"/>
                </a:lnTo>
                <a:lnTo>
                  <a:pt x="424" y="144"/>
                </a:lnTo>
                <a:lnTo>
                  <a:pt x="432" y="48"/>
                </a:lnTo>
                <a:lnTo>
                  <a:pt x="172" y="0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Line 8"/>
          <p:cNvSpPr>
            <a:spLocks noChangeShapeType="1"/>
          </p:cNvSpPr>
          <p:nvPr/>
        </p:nvSpPr>
        <p:spPr bwMode="auto">
          <a:xfrm>
            <a:off x="6391275" y="2990850"/>
            <a:ext cx="0" cy="533400"/>
          </a:xfrm>
          <a:prstGeom prst="line">
            <a:avLst/>
          </a:prstGeom>
          <a:noFill/>
          <a:ln w="38100">
            <a:solidFill>
              <a:srgbClr val="ECD3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Freeform 9"/>
          <p:cNvSpPr>
            <a:spLocks/>
          </p:cNvSpPr>
          <p:nvPr/>
        </p:nvSpPr>
        <p:spPr bwMode="auto">
          <a:xfrm>
            <a:off x="6426200" y="1982788"/>
            <a:ext cx="1171575" cy="971550"/>
          </a:xfrm>
          <a:custGeom>
            <a:avLst/>
            <a:gdLst>
              <a:gd name="T0" fmla="*/ 0 w 738"/>
              <a:gd name="T1" fmla="*/ 2147483647 h 612"/>
              <a:gd name="T2" fmla="*/ 2147483647 w 738"/>
              <a:gd name="T3" fmla="*/ 0 h 612"/>
              <a:gd name="T4" fmla="*/ 0 60000 65536"/>
              <a:gd name="T5" fmla="*/ 0 60000 65536"/>
              <a:gd name="T6" fmla="*/ 0 w 738"/>
              <a:gd name="T7" fmla="*/ 0 h 612"/>
              <a:gd name="T8" fmla="*/ 738 w 738"/>
              <a:gd name="T9" fmla="*/ 612 h 6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38" h="612">
                <a:moveTo>
                  <a:pt x="0" y="612"/>
                </a:moveTo>
                <a:lnTo>
                  <a:pt x="738" y="0"/>
                </a:lnTo>
              </a:path>
            </a:pathLst>
          </a:custGeom>
          <a:noFill/>
          <a:ln w="38100" cap="flat" cmpd="sng">
            <a:solidFill>
              <a:srgbClr val="E6C58A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AutoShape 10"/>
          <p:cNvSpPr>
            <a:spLocks noChangeArrowheads="1"/>
          </p:cNvSpPr>
          <p:nvPr/>
        </p:nvSpPr>
        <p:spPr bwMode="auto">
          <a:xfrm>
            <a:off x="7296150" y="5248275"/>
            <a:ext cx="457200" cy="304800"/>
          </a:xfrm>
          <a:prstGeom prst="can">
            <a:avLst>
              <a:gd name="adj" fmla="val 40625"/>
            </a:avLst>
          </a:prstGeom>
          <a:gradFill rotWithShape="1">
            <a:gsLst>
              <a:gs pos="0">
                <a:srgbClr val="6699FF"/>
              </a:gs>
              <a:gs pos="5000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" name="AutoShape 11"/>
          <p:cNvSpPr>
            <a:spLocks noChangeArrowheads="1"/>
          </p:cNvSpPr>
          <p:nvPr/>
        </p:nvSpPr>
        <p:spPr bwMode="auto">
          <a:xfrm>
            <a:off x="7429500" y="4572000"/>
            <a:ext cx="190500" cy="762000"/>
          </a:xfrm>
          <a:prstGeom prst="can">
            <a:avLst>
              <a:gd name="adj" fmla="val 55000"/>
            </a:avLst>
          </a:prstGeom>
          <a:gradFill rotWithShape="1">
            <a:gsLst>
              <a:gs pos="0">
                <a:srgbClr val="FF5050"/>
              </a:gs>
              <a:gs pos="50000">
                <a:schemeClr val="bg1"/>
              </a:gs>
              <a:gs pos="100000">
                <a:srgbClr val="FF5050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pic>
        <p:nvPicPr>
          <p:cNvPr id="5" name="Picture 12" descr="Flame-04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962400"/>
            <a:ext cx="3190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0" name="Freeform 13"/>
          <p:cNvSpPr>
            <a:spLocks/>
          </p:cNvSpPr>
          <p:nvPr/>
        </p:nvSpPr>
        <p:spPr bwMode="auto">
          <a:xfrm>
            <a:off x="7391400" y="4586288"/>
            <a:ext cx="228600" cy="328612"/>
          </a:xfrm>
          <a:custGeom>
            <a:avLst/>
            <a:gdLst>
              <a:gd name="T0" fmla="*/ 2147483647 w 144"/>
              <a:gd name="T1" fmla="*/ 2147483647 h 207"/>
              <a:gd name="T2" fmla="*/ 2147483647 w 144"/>
              <a:gd name="T3" fmla="*/ 0 h 207"/>
              <a:gd name="T4" fmla="*/ 2147483647 w 144"/>
              <a:gd name="T5" fmla="*/ 2147483647 h 207"/>
              <a:gd name="T6" fmla="*/ 0 w 144"/>
              <a:gd name="T7" fmla="*/ 2147483647 h 207"/>
              <a:gd name="T8" fmla="*/ 2147483647 w 144"/>
              <a:gd name="T9" fmla="*/ 2147483647 h 207"/>
              <a:gd name="T10" fmla="*/ 2147483647 w 144"/>
              <a:gd name="T11" fmla="*/ 2147483647 h 207"/>
              <a:gd name="T12" fmla="*/ 2147483647 w 144"/>
              <a:gd name="T13" fmla="*/ 2147483647 h 207"/>
              <a:gd name="T14" fmla="*/ 2147483647 w 144"/>
              <a:gd name="T15" fmla="*/ 2147483647 h 207"/>
              <a:gd name="T16" fmla="*/ 2147483647 w 144"/>
              <a:gd name="T17" fmla="*/ 2147483647 h 207"/>
              <a:gd name="T18" fmla="*/ 2147483647 w 144"/>
              <a:gd name="T19" fmla="*/ 2147483647 h 207"/>
              <a:gd name="T20" fmla="*/ 2147483647 w 144"/>
              <a:gd name="T21" fmla="*/ 2147483647 h 207"/>
              <a:gd name="T22" fmla="*/ 2147483647 w 144"/>
              <a:gd name="T23" fmla="*/ 2147483647 h 20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44"/>
              <a:gd name="T37" fmla="*/ 0 h 207"/>
              <a:gd name="T38" fmla="*/ 144 w 144"/>
              <a:gd name="T39" fmla="*/ 207 h 207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44" h="207">
                <a:moveTo>
                  <a:pt x="42" y="9"/>
                </a:moveTo>
                <a:lnTo>
                  <a:pt x="48" y="0"/>
                </a:lnTo>
                <a:lnTo>
                  <a:pt x="21" y="39"/>
                </a:lnTo>
                <a:lnTo>
                  <a:pt x="0" y="135"/>
                </a:lnTo>
                <a:lnTo>
                  <a:pt x="6" y="207"/>
                </a:lnTo>
                <a:lnTo>
                  <a:pt x="36" y="195"/>
                </a:lnTo>
                <a:lnTo>
                  <a:pt x="48" y="168"/>
                </a:lnTo>
                <a:lnTo>
                  <a:pt x="69" y="105"/>
                </a:lnTo>
                <a:lnTo>
                  <a:pt x="144" y="39"/>
                </a:lnTo>
                <a:lnTo>
                  <a:pt x="96" y="54"/>
                </a:lnTo>
                <a:lnTo>
                  <a:pt x="51" y="54"/>
                </a:lnTo>
                <a:lnTo>
                  <a:pt x="42" y="9"/>
                </a:lnTo>
                <a:close/>
              </a:path>
            </a:pathLst>
          </a:custGeom>
          <a:solidFill>
            <a:srgbClr val="FF5050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Freeform 14"/>
          <p:cNvSpPr>
            <a:spLocks/>
          </p:cNvSpPr>
          <p:nvPr/>
        </p:nvSpPr>
        <p:spPr bwMode="auto">
          <a:xfrm>
            <a:off x="6234113" y="2895600"/>
            <a:ext cx="331787" cy="2438400"/>
          </a:xfrm>
          <a:custGeom>
            <a:avLst/>
            <a:gdLst>
              <a:gd name="T0" fmla="*/ 2147483647 w 209"/>
              <a:gd name="T1" fmla="*/ 0 h 1536"/>
              <a:gd name="T2" fmla="*/ 2147483647 w 209"/>
              <a:gd name="T3" fmla="*/ 2147483647 h 1536"/>
              <a:gd name="T4" fmla="*/ 2147483647 w 209"/>
              <a:gd name="T5" fmla="*/ 2147483647 h 1536"/>
              <a:gd name="T6" fmla="*/ 2147483647 w 209"/>
              <a:gd name="T7" fmla="*/ 2147483647 h 1536"/>
              <a:gd name="T8" fmla="*/ 2147483647 w 209"/>
              <a:gd name="T9" fmla="*/ 2147483647 h 1536"/>
              <a:gd name="T10" fmla="*/ 2147483647 w 209"/>
              <a:gd name="T11" fmla="*/ 2147483647 h 1536"/>
              <a:gd name="T12" fmla="*/ 2147483647 w 209"/>
              <a:gd name="T13" fmla="*/ 2147483647 h 1536"/>
              <a:gd name="T14" fmla="*/ 2147483647 w 209"/>
              <a:gd name="T15" fmla="*/ 2147483647 h 1536"/>
              <a:gd name="T16" fmla="*/ 2147483647 w 209"/>
              <a:gd name="T17" fmla="*/ 2147483647 h 1536"/>
              <a:gd name="T18" fmla="*/ 2147483647 w 209"/>
              <a:gd name="T19" fmla="*/ 2147483647 h 1536"/>
              <a:gd name="T20" fmla="*/ 2147483647 w 209"/>
              <a:gd name="T21" fmla="*/ 2147483647 h 1536"/>
              <a:gd name="T22" fmla="*/ 2147483647 w 209"/>
              <a:gd name="T23" fmla="*/ 2147483647 h 1536"/>
              <a:gd name="T24" fmla="*/ 2147483647 w 209"/>
              <a:gd name="T25" fmla="*/ 2147483647 h 1536"/>
              <a:gd name="T26" fmla="*/ 2147483647 w 209"/>
              <a:gd name="T27" fmla="*/ 2147483647 h 1536"/>
              <a:gd name="T28" fmla="*/ 2147483647 w 209"/>
              <a:gd name="T29" fmla="*/ 2147483647 h 1536"/>
              <a:gd name="T30" fmla="*/ 2147483647 w 209"/>
              <a:gd name="T31" fmla="*/ 2147483647 h 1536"/>
              <a:gd name="T32" fmla="*/ 2147483647 w 209"/>
              <a:gd name="T33" fmla="*/ 2147483647 h 1536"/>
              <a:gd name="T34" fmla="*/ 2147483647 w 209"/>
              <a:gd name="T35" fmla="*/ 2147483647 h 1536"/>
              <a:gd name="T36" fmla="*/ 2147483647 w 209"/>
              <a:gd name="T37" fmla="*/ 2147483647 h 1536"/>
              <a:gd name="T38" fmla="*/ 2147483647 w 209"/>
              <a:gd name="T39" fmla="*/ 2147483647 h 1536"/>
              <a:gd name="T40" fmla="*/ 2147483647 w 209"/>
              <a:gd name="T41" fmla="*/ 0 h 1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09"/>
              <a:gd name="T64" fmla="*/ 0 h 1536"/>
              <a:gd name="T65" fmla="*/ 209 w 209"/>
              <a:gd name="T66" fmla="*/ 1536 h 1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09" h="1536">
                <a:moveTo>
                  <a:pt x="57" y="0"/>
                </a:moveTo>
                <a:cubicBezTo>
                  <a:pt x="49" y="0"/>
                  <a:pt x="8" y="74"/>
                  <a:pt x="9" y="144"/>
                </a:cubicBezTo>
                <a:cubicBezTo>
                  <a:pt x="10" y="214"/>
                  <a:pt x="65" y="340"/>
                  <a:pt x="65" y="420"/>
                </a:cubicBezTo>
                <a:cubicBezTo>
                  <a:pt x="65" y="500"/>
                  <a:pt x="6" y="574"/>
                  <a:pt x="9" y="624"/>
                </a:cubicBezTo>
                <a:cubicBezTo>
                  <a:pt x="12" y="674"/>
                  <a:pt x="64" y="688"/>
                  <a:pt x="81" y="720"/>
                </a:cubicBezTo>
                <a:cubicBezTo>
                  <a:pt x="98" y="752"/>
                  <a:pt x="109" y="787"/>
                  <a:pt x="113" y="816"/>
                </a:cubicBezTo>
                <a:cubicBezTo>
                  <a:pt x="117" y="845"/>
                  <a:pt x="111" y="871"/>
                  <a:pt x="105" y="892"/>
                </a:cubicBezTo>
                <a:cubicBezTo>
                  <a:pt x="99" y="913"/>
                  <a:pt x="85" y="925"/>
                  <a:pt x="77" y="944"/>
                </a:cubicBezTo>
                <a:cubicBezTo>
                  <a:pt x="69" y="963"/>
                  <a:pt x="68" y="962"/>
                  <a:pt x="57" y="1004"/>
                </a:cubicBezTo>
                <a:cubicBezTo>
                  <a:pt x="46" y="1046"/>
                  <a:pt x="0" y="1137"/>
                  <a:pt x="9" y="1200"/>
                </a:cubicBezTo>
                <a:cubicBezTo>
                  <a:pt x="18" y="1263"/>
                  <a:pt x="101" y="1332"/>
                  <a:pt x="109" y="1380"/>
                </a:cubicBezTo>
                <a:cubicBezTo>
                  <a:pt x="117" y="1428"/>
                  <a:pt x="42" y="1462"/>
                  <a:pt x="57" y="1488"/>
                </a:cubicBezTo>
                <a:cubicBezTo>
                  <a:pt x="72" y="1514"/>
                  <a:pt x="193" y="1536"/>
                  <a:pt x="201" y="1536"/>
                </a:cubicBezTo>
                <a:cubicBezTo>
                  <a:pt x="209" y="1536"/>
                  <a:pt x="113" y="1520"/>
                  <a:pt x="105" y="1488"/>
                </a:cubicBezTo>
                <a:cubicBezTo>
                  <a:pt x="97" y="1456"/>
                  <a:pt x="161" y="1400"/>
                  <a:pt x="153" y="1344"/>
                </a:cubicBezTo>
                <a:cubicBezTo>
                  <a:pt x="145" y="1288"/>
                  <a:pt x="57" y="1240"/>
                  <a:pt x="57" y="1152"/>
                </a:cubicBezTo>
                <a:cubicBezTo>
                  <a:pt x="57" y="1064"/>
                  <a:pt x="153" y="904"/>
                  <a:pt x="153" y="816"/>
                </a:cubicBezTo>
                <a:cubicBezTo>
                  <a:pt x="153" y="728"/>
                  <a:pt x="65" y="688"/>
                  <a:pt x="57" y="624"/>
                </a:cubicBezTo>
                <a:cubicBezTo>
                  <a:pt x="49" y="560"/>
                  <a:pt x="108" y="509"/>
                  <a:pt x="105" y="432"/>
                </a:cubicBezTo>
                <a:cubicBezTo>
                  <a:pt x="102" y="355"/>
                  <a:pt x="45" y="236"/>
                  <a:pt x="37" y="164"/>
                </a:cubicBezTo>
                <a:cubicBezTo>
                  <a:pt x="29" y="92"/>
                  <a:pt x="53" y="34"/>
                  <a:pt x="57" y="0"/>
                </a:cubicBezTo>
                <a:close/>
              </a:path>
            </a:pathLst>
          </a:custGeom>
          <a:solidFill>
            <a:srgbClr val="FFFFFF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Freeform 15"/>
          <p:cNvSpPr>
            <a:spLocks/>
          </p:cNvSpPr>
          <p:nvPr/>
        </p:nvSpPr>
        <p:spPr bwMode="auto">
          <a:xfrm rot="-228235">
            <a:off x="6324600" y="3048000"/>
            <a:ext cx="331788" cy="2438400"/>
          </a:xfrm>
          <a:custGeom>
            <a:avLst/>
            <a:gdLst>
              <a:gd name="T0" fmla="*/ 2147483647 w 209"/>
              <a:gd name="T1" fmla="*/ 0 h 1536"/>
              <a:gd name="T2" fmla="*/ 2147483647 w 209"/>
              <a:gd name="T3" fmla="*/ 2147483647 h 1536"/>
              <a:gd name="T4" fmla="*/ 2147483647 w 209"/>
              <a:gd name="T5" fmla="*/ 2147483647 h 1536"/>
              <a:gd name="T6" fmla="*/ 2147483647 w 209"/>
              <a:gd name="T7" fmla="*/ 2147483647 h 1536"/>
              <a:gd name="T8" fmla="*/ 2147483647 w 209"/>
              <a:gd name="T9" fmla="*/ 2147483647 h 1536"/>
              <a:gd name="T10" fmla="*/ 2147483647 w 209"/>
              <a:gd name="T11" fmla="*/ 2147483647 h 1536"/>
              <a:gd name="T12" fmla="*/ 2147483647 w 209"/>
              <a:gd name="T13" fmla="*/ 2147483647 h 1536"/>
              <a:gd name="T14" fmla="*/ 2147483647 w 209"/>
              <a:gd name="T15" fmla="*/ 2147483647 h 1536"/>
              <a:gd name="T16" fmla="*/ 2147483647 w 209"/>
              <a:gd name="T17" fmla="*/ 2147483647 h 1536"/>
              <a:gd name="T18" fmla="*/ 2147483647 w 209"/>
              <a:gd name="T19" fmla="*/ 2147483647 h 1536"/>
              <a:gd name="T20" fmla="*/ 2147483647 w 209"/>
              <a:gd name="T21" fmla="*/ 2147483647 h 1536"/>
              <a:gd name="T22" fmla="*/ 2147483647 w 209"/>
              <a:gd name="T23" fmla="*/ 2147483647 h 1536"/>
              <a:gd name="T24" fmla="*/ 2147483647 w 209"/>
              <a:gd name="T25" fmla="*/ 2147483647 h 1536"/>
              <a:gd name="T26" fmla="*/ 2147483647 w 209"/>
              <a:gd name="T27" fmla="*/ 2147483647 h 1536"/>
              <a:gd name="T28" fmla="*/ 2147483647 w 209"/>
              <a:gd name="T29" fmla="*/ 2147483647 h 1536"/>
              <a:gd name="T30" fmla="*/ 2147483647 w 209"/>
              <a:gd name="T31" fmla="*/ 2147483647 h 1536"/>
              <a:gd name="T32" fmla="*/ 2147483647 w 209"/>
              <a:gd name="T33" fmla="*/ 2147483647 h 1536"/>
              <a:gd name="T34" fmla="*/ 2147483647 w 209"/>
              <a:gd name="T35" fmla="*/ 2147483647 h 1536"/>
              <a:gd name="T36" fmla="*/ 2147483647 w 209"/>
              <a:gd name="T37" fmla="*/ 2147483647 h 1536"/>
              <a:gd name="T38" fmla="*/ 2147483647 w 209"/>
              <a:gd name="T39" fmla="*/ 2147483647 h 1536"/>
              <a:gd name="T40" fmla="*/ 2147483647 w 209"/>
              <a:gd name="T41" fmla="*/ 0 h 1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09"/>
              <a:gd name="T64" fmla="*/ 0 h 1536"/>
              <a:gd name="T65" fmla="*/ 209 w 209"/>
              <a:gd name="T66" fmla="*/ 1536 h 1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09" h="1536">
                <a:moveTo>
                  <a:pt x="57" y="0"/>
                </a:moveTo>
                <a:cubicBezTo>
                  <a:pt x="49" y="0"/>
                  <a:pt x="8" y="74"/>
                  <a:pt x="9" y="144"/>
                </a:cubicBezTo>
                <a:cubicBezTo>
                  <a:pt x="10" y="214"/>
                  <a:pt x="65" y="340"/>
                  <a:pt x="65" y="420"/>
                </a:cubicBezTo>
                <a:cubicBezTo>
                  <a:pt x="65" y="500"/>
                  <a:pt x="6" y="574"/>
                  <a:pt x="9" y="624"/>
                </a:cubicBezTo>
                <a:cubicBezTo>
                  <a:pt x="12" y="674"/>
                  <a:pt x="64" y="688"/>
                  <a:pt x="81" y="720"/>
                </a:cubicBezTo>
                <a:cubicBezTo>
                  <a:pt x="98" y="752"/>
                  <a:pt x="109" y="787"/>
                  <a:pt x="113" y="816"/>
                </a:cubicBezTo>
                <a:cubicBezTo>
                  <a:pt x="117" y="845"/>
                  <a:pt x="111" y="871"/>
                  <a:pt x="105" y="892"/>
                </a:cubicBezTo>
                <a:cubicBezTo>
                  <a:pt x="99" y="913"/>
                  <a:pt x="85" y="925"/>
                  <a:pt x="77" y="944"/>
                </a:cubicBezTo>
                <a:cubicBezTo>
                  <a:pt x="69" y="963"/>
                  <a:pt x="68" y="962"/>
                  <a:pt x="57" y="1004"/>
                </a:cubicBezTo>
                <a:cubicBezTo>
                  <a:pt x="46" y="1046"/>
                  <a:pt x="0" y="1137"/>
                  <a:pt x="9" y="1200"/>
                </a:cubicBezTo>
                <a:cubicBezTo>
                  <a:pt x="18" y="1263"/>
                  <a:pt x="101" y="1332"/>
                  <a:pt x="109" y="1380"/>
                </a:cubicBezTo>
                <a:cubicBezTo>
                  <a:pt x="117" y="1428"/>
                  <a:pt x="42" y="1462"/>
                  <a:pt x="57" y="1488"/>
                </a:cubicBezTo>
                <a:cubicBezTo>
                  <a:pt x="72" y="1514"/>
                  <a:pt x="193" y="1536"/>
                  <a:pt x="201" y="1536"/>
                </a:cubicBezTo>
                <a:cubicBezTo>
                  <a:pt x="209" y="1536"/>
                  <a:pt x="113" y="1520"/>
                  <a:pt x="105" y="1488"/>
                </a:cubicBezTo>
                <a:cubicBezTo>
                  <a:pt x="97" y="1456"/>
                  <a:pt x="161" y="1400"/>
                  <a:pt x="153" y="1344"/>
                </a:cubicBezTo>
                <a:cubicBezTo>
                  <a:pt x="145" y="1288"/>
                  <a:pt x="57" y="1240"/>
                  <a:pt x="57" y="1152"/>
                </a:cubicBezTo>
                <a:cubicBezTo>
                  <a:pt x="57" y="1064"/>
                  <a:pt x="153" y="904"/>
                  <a:pt x="153" y="816"/>
                </a:cubicBezTo>
                <a:cubicBezTo>
                  <a:pt x="153" y="728"/>
                  <a:pt x="65" y="688"/>
                  <a:pt x="57" y="624"/>
                </a:cubicBezTo>
                <a:cubicBezTo>
                  <a:pt x="49" y="560"/>
                  <a:pt x="108" y="509"/>
                  <a:pt x="105" y="432"/>
                </a:cubicBezTo>
                <a:cubicBezTo>
                  <a:pt x="102" y="355"/>
                  <a:pt x="45" y="236"/>
                  <a:pt x="37" y="164"/>
                </a:cubicBezTo>
                <a:cubicBezTo>
                  <a:pt x="29" y="92"/>
                  <a:pt x="53" y="34"/>
                  <a:pt x="57" y="0"/>
                </a:cubicBezTo>
                <a:close/>
              </a:path>
            </a:pathLst>
          </a:custGeom>
          <a:solidFill>
            <a:srgbClr val="FFFFFF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16"/>
          <p:cNvSpPr>
            <a:spLocks/>
          </p:cNvSpPr>
          <p:nvPr/>
        </p:nvSpPr>
        <p:spPr bwMode="auto">
          <a:xfrm rot="10504548" flipV="1">
            <a:off x="7010400" y="3048000"/>
            <a:ext cx="331788" cy="2438400"/>
          </a:xfrm>
          <a:custGeom>
            <a:avLst/>
            <a:gdLst>
              <a:gd name="T0" fmla="*/ 2147483647 w 209"/>
              <a:gd name="T1" fmla="*/ 0 h 1536"/>
              <a:gd name="T2" fmla="*/ 2147483647 w 209"/>
              <a:gd name="T3" fmla="*/ 2147483647 h 1536"/>
              <a:gd name="T4" fmla="*/ 2147483647 w 209"/>
              <a:gd name="T5" fmla="*/ 2147483647 h 1536"/>
              <a:gd name="T6" fmla="*/ 2147483647 w 209"/>
              <a:gd name="T7" fmla="*/ 2147483647 h 1536"/>
              <a:gd name="T8" fmla="*/ 2147483647 w 209"/>
              <a:gd name="T9" fmla="*/ 2147483647 h 1536"/>
              <a:gd name="T10" fmla="*/ 2147483647 w 209"/>
              <a:gd name="T11" fmla="*/ 2147483647 h 1536"/>
              <a:gd name="T12" fmla="*/ 2147483647 w 209"/>
              <a:gd name="T13" fmla="*/ 2147483647 h 1536"/>
              <a:gd name="T14" fmla="*/ 2147483647 w 209"/>
              <a:gd name="T15" fmla="*/ 2147483647 h 1536"/>
              <a:gd name="T16" fmla="*/ 2147483647 w 209"/>
              <a:gd name="T17" fmla="*/ 2147483647 h 1536"/>
              <a:gd name="T18" fmla="*/ 2147483647 w 209"/>
              <a:gd name="T19" fmla="*/ 2147483647 h 1536"/>
              <a:gd name="T20" fmla="*/ 2147483647 w 209"/>
              <a:gd name="T21" fmla="*/ 2147483647 h 1536"/>
              <a:gd name="T22" fmla="*/ 2147483647 w 209"/>
              <a:gd name="T23" fmla="*/ 2147483647 h 1536"/>
              <a:gd name="T24" fmla="*/ 2147483647 w 209"/>
              <a:gd name="T25" fmla="*/ 2147483647 h 1536"/>
              <a:gd name="T26" fmla="*/ 2147483647 w 209"/>
              <a:gd name="T27" fmla="*/ 2147483647 h 1536"/>
              <a:gd name="T28" fmla="*/ 2147483647 w 209"/>
              <a:gd name="T29" fmla="*/ 2147483647 h 1536"/>
              <a:gd name="T30" fmla="*/ 2147483647 w 209"/>
              <a:gd name="T31" fmla="*/ 2147483647 h 1536"/>
              <a:gd name="T32" fmla="*/ 2147483647 w 209"/>
              <a:gd name="T33" fmla="*/ 2147483647 h 1536"/>
              <a:gd name="T34" fmla="*/ 2147483647 w 209"/>
              <a:gd name="T35" fmla="*/ 2147483647 h 1536"/>
              <a:gd name="T36" fmla="*/ 2147483647 w 209"/>
              <a:gd name="T37" fmla="*/ 2147483647 h 1536"/>
              <a:gd name="T38" fmla="*/ 2147483647 w 209"/>
              <a:gd name="T39" fmla="*/ 2147483647 h 1536"/>
              <a:gd name="T40" fmla="*/ 2147483647 w 209"/>
              <a:gd name="T41" fmla="*/ 0 h 1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09"/>
              <a:gd name="T64" fmla="*/ 0 h 1536"/>
              <a:gd name="T65" fmla="*/ 209 w 209"/>
              <a:gd name="T66" fmla="*/ 1536 h 1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09" h="1536">
                <a:moveTo>
                  <a:pt x="57" y="0"/>
                </a:moveTo>
                <a:cubicBezTo>
                  <a:pt x="49" y="0"/>
                  <a:pt x="8" y="74"/>
                  <a:pt x="9" y="144"/>
                </a:cubicBezTo>
                <a:cubicBezTo>
                  <a:pt x="10" y="214"/>
                  <a:pt x="65" y="340"/>
                  <a:pt x="65" y="420"/>
                </a:cubicBezTo>
                <a:cubicBezTo>
                  <a:pt x="65" y="500"/>
                  <a:pt x="6" y="574"/>
                  <a:pt x="9" y="624"/>
                </a:cubicBezTo>
                <a:cubicBezTo>
                  <a:pt x="12" y="674"/>
                  <a:pt x="64" y="688"/>
                  <a:pt x="81" y="720"/>
                </a:cubicBezTo>
                <a:cubicBezTo>
                  <a:pt x="98" y="752"/>
                  <a:pt x="109" y="787"/>
                  <a:pt x="113" y="816"/>
                </a:cubicBezTo>
                <a:cubicBezTo>
                  <a:pt x="117" y="845"/>
                  <a:pt x="111" y="871"/>
                  <a:pt x="105" y="892"/>
                </a:cubicBezTo>
                <a:cubicBezTo>
                  <a:pt x="99" y="913"/>
                  <a:pt x="85" y="925"/>
                  <a:pt x="77" y="944"/>
                </a:cubicBezTo>
                <a:cubicBezTo>
                  <a:pt x="69" y="963"/>
                  <a:pt x="68" y="962"/>
                  <a:pt x="57" y="1004"/>
                </a:cubicBezTo>
                <a:cubicBezTo>
                  <a:pt x="46" y="1046"/>
                  <a:pt x="0" y="1137"/>
                  <a:pt x="9" y="1200"/>
                </a:cubicBezTo>
                <a:cubicBezTo>
                  <a:pt x="18" y="1263"/>
                  <a:pt x="101" y="1332"/>
                  <a:pt x="109" y="1380"/>
                </a:cubicBezTo>
                <a:cubicBezTo>
                  <a:pt x="117" y="1428"/>
                  <a:pt x="42" y="1462"/>
                  <a:pt x="57" y="1488"/>
                </a:cubicBezTo>
                <a:cubicBezTo>
                  <a:pt x="72" y="1514"/>
                  <a:pt x="193" y="1536"/>
                  <a:pt x="201" y="1536"/>
                </a:cubicBezTo>
                <a:cubicBezTo>
                  <a:pt x="209" y="1536"/>
                  <a:pt x="113" y="1520"/>
                  <a:pt x="105" y="1488"/>
                </a:cubicBezTo>
                <a:cubicBezTo>
                  <a:pt x="97" y="1456"/>
                  <a:pt x="161" y="1400"/>
                  <a:pt x="153" y="1344"/>
                </a:cubicBezTo>
                <a:cubicBezTo>
                  <a:pt x="145" y="1288"/>
                  <a:pt x="57" y="1240"/>
                  <a:pt x="57" y="1152"/>
                </a:cubicBezTo>
                <a:cubicBezTo>
                  <a:pt x="57" y="1064"/>
                  <a:pt x="153" y="904"/>
                  <a:pt x="153" y="816"/>
                </a:cubicBezTo>
                <a:cubicBezTo>
                  <a:pt x="153" y="728"/>
                  <a:pt x="65" y="688"/>
                  <a:pt x="57" y="624"/>
                </a:cubicBezTo>
                <a:cubicBezTo>
                  <a:pt x="49" y="560"/>
                  <a:pt x="108" y="509"/>
                  <a:pt x="105" y="432"/>
                </a:cubicBezTo>
                <a:cubicBezTo>
                  <a:pt x="102" y="355"/>
                  <a:pt x="45" y="236"/>
                  <a:pt x="37" y="164"/>
                </a:cubicBezTo>
                <a:cubicBezTo>
                  <a:pt x="29" y="92"/>
                  <a:pt x="53" y="34"/>
                  <a:pt x="57" y="0"/>
                </a:cubicBezTo>
                <a:close/>
              </a:path>
            </a:pathLst>
          </a:custGeom>
          <a:solidFill>
            <a:srgbClr val="FFFFFF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Freeform 17"/>
          <p:cNvSpPr>
            <a:spLocks/>
          </p:cNvSpPr>
          <p:nvPr/>
        </p:nvSpPr>
        <p:spPr bwMode="auto">
          <a:xfrm rot="10504548" flipV="1">
            <a:off x="7138988" y="2209800"/>
            <a:ext cx="331787" cy="2971800"/>
          </a:xfrm>
          <a:custGeom>
            <a:avLst/>
            <a:gdLst>
              <a:gd name="T0" fmla="*/ 2147483647 w 209"/>
              <a:gd name="T1" fmla="*/ 0 h 1536"/>
              <a:gd name="T2" fmla="*/ 2147483647 w 209"/>
              <a:gd name="T3" fmla="*/ 2147483647 h 1536"/>
              <a:gd name="T4" fmla="*/ 2147483647 w 209"/>
              <a:gd name="T5" fmla="*/ 2147483647 h 1536"/>
              <a:gd name="T6" fmla="*/ 2147483647 w 209"/>
              <a:gd name="T7" fmla="*/ 2147483647 h 1536"/>
              <a:gd name="T8" fmla="*/ 2147483647 w 209"/>
              <a:gd name="T9" fmla="*/ 2147483647 h 1536"/>
              <a:gd name="T10" fmla="*/ 2147483647 w 209"/>
              <a:gd name="T11" fmla="*/ 2147483647 h 1536"/>
              <a:gd name="T12" fmla="*/ 2147483647 w 209"/>
              <a:gd name="T13" fmla="*/ 2147483647 h 1536"/>
              <a:gd name="T14" fmla="*/ 2147483647 w 209"/>
              <a:gd name="T15" fmla="*/ 2147483647 h 1536"/>
              <a:gd name="T16" fmla="*/ 2147483647 w 209"/>
              <a:gd name="T17" fmla="*/ 2147483647 h 1536"/>
              <a:gd name="T18" fmla="*/ 2147483647 w 209"/>
              <a:gd name="T19" fmla="*/ 2147483647 h 1536"/>
              <a:gd name="T20" fmla="*/ 2147483647 w 209"/>
              <a:gd name="T21" fmla="*/ 2147483647 h 1536"/>
              <a:gd name="T22" fmla="*/ 2147483647 w 209"/>
              <a:gd name="T23" fmla="*/ 2147483647 h 1536"/>
              <a:gd name="T24" fmla="*/ 2147483647 w 209"/>
              <a:gd name="T25" fmla="*/ 2147483647 h 1536"/>
              <a:gd name="T26" fmla="*/ 2147483647 w 209"/>
              <a:gd name="T27" fmla="*/ 2147483647 h 1536"/>
              <a:gd name="T28" fmla="*/ 2147483647 w 209"/>
              <a:gd name="T29" fmla="*/ 2147483647 h 1536"/>
              <a:gd name="T30" fmla="*/ 2147483647 w 209"/>
              <a:gd name="T31" fmla="*/ 2147483647 h 1536"/>
              <a:gd name="T32" fmla="*/ 2147483647 w 209"/>
              <a:gd name="T33" fmla="*/ 2147483647 h 1536"/>
              <a:gd name="T34" fmla="*/ 2147483647 w 209"/>
              <a:gd name="T35" fmla="*/ 2147483647 h 1536"/>
              <a:gd name="T36" fmla="*/ 2147483647 w 209"/>
              <a:gd name="T37" fmla="*/ 2147483647 h 1536"/>
              <a:gd name="T38" fmla="*/ 2147483647 w 209"/>
              <a:gd name="T39" fmla="*/ 2147483647 h 1536"/>
              <a:gd name="T40" fmla="*/ 2147483647 w 209"/>
              <a:gd name="T41" fmla="*/ 0 h 1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09"/>
              <a:gd name="T64" fmla="*/ 0 h 1536"/>
              <a:gd name="T65" fmla="*/ 209 w 209"/>
              <a:gd name="T66" fmla="*/ 1536 h 1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09" h="1536">
                <a:moveTo>
                  <a:pt x="57" y="0"/>
                </a:moveTo>
                <a:cubicBezTo>
                  <a:pt x="49" y="0"/>
                  <a:pt x="8" y="74"/>
                  <a:pt x="9" y="144"/>
                </a:cubicBezTo>
                <a:cubicBezTo>
                  <a:pt x="10" y="214"/>
                  <a:pt x="65" y="340"/>
                  <a:pt x="65" y="420"/>
                </a:cubicBezTo>
                <a:cubicBezTo>
                  <a:pt x="65" y="500"/>
                  <a:pt x="6" y="574"/>
                  <a:pt x="9" y="624"/>
                </a:cubicBezTo>
                <a:cubicBezTo>
                  <a:pt x="12" y="674"/>
                  <a:pt x="64" y="688"/>
                  <a:pt x="81" y="720"/>
                </a:cubicBezTo>
                <a:cubicBezTo>
                  <a:pt x="98" y="752"/>
                  <a:pt x="109" y="787"/>
                  <a:pt x="113" y="816"/>
                </a:cubicBezTo>
                <a:cubicBezTo>
                  <a:pt x="117" y="845"/>
                  <a:pt x="111" y="871"/>
                  <a:pt x="105" y="892"/>
                </a:cubicBezTo>
                <a:cubicBezTo>
                  <a:pt x="99" y="913"/>
                  <a:pt x="85" y="925"/>
                  <a:pt x="77" y="944"/>
                </a:cubicBezTo>
                <a:cubicBezTo>
                  <a:pt x="69" y="963"/>
                  <a:pt x="68" y="962"/>
                  <a:pt x="57" y="1004"/>
                </a:cubicBezTo>
                <a:cubicBezTo>
                  <a:pt x="46" y="1046"/>
                  <a:pt x="0" y="1137"/>
                  <a:pt x="9" y="1200"/>
                </a:cubicBezTo>
                <a:cubicBezTo>
                  <a:pt x="18" y="1263"/>
                  <a:pt x="101" y="1332"/>
                  <a:pt x="109" y="1380"/>
                </a:cubicBezTo>
                <a:cubicBezTo>
                  <a:pt x="117" y="1428"/>
                  <a:pt x="42" y="1462"/>
                  <a:pt x="57" y="1488"/>
                </a:cubicBezTo>
                <a:cubicBezTo>
                  <a:pt x="72" y="1514"/>
                  <a:pt x="193" y="1536"/>
                  <a:pt x="201" y="1536"/>
                </a:cubicBezTo>
                <a:cubicBezTo>
                  <a:pt x="209" y="1536"/>
                  <a:pt x="113" y="1520"/>
                  <a:pt x="105" y="1488"/>
                </a:cubicBezTo>
                <a:cubicBezTo>
                  <a:pt x="97" y="1456"/>
                  <a:pt x="161" y="1400"/>
                  <a:pt x="153" y="1344"/>
                </a:cubicBezTo>
                <a:cubicBezTo>
                  <a:pt x="145" y="1288"/>
                  <a:pt x="57" y="1240"/>
                  <a:pt x="57" y="1152"/>
                </a:cubicBezTo>
                <a:cubicBezTo>
                  <a:pt x="57" y="1064"/>
                  <a:pt x="153" y="904"/>
                  <a:pt x="153" y="816"/>
                </a:cubicBezTo>
                <a:cubicBezTo>
                  <a:pt x="153" y="728"/>
                  <a:pt x="65" y="688"/>
                  <a:pt x="57" y="624"/>
                </a:cubicBezTo>
                <a:cubicBezTo>
                  <a:pt x="49" y="560"/>
                  <a:pt x="108" y="509"/>
                  <a:pt x="105" y="432"/>
                </a:cubicBezTo>
                <a:cubicBezTo>
                  <a:pt x="102" y="355"/>
                  <a:pt x="45" y="236"/>
                  <a:pt x="37" y="164"/>
                </a:cubicBezTo>
                <a:cubicBezTo>
                  <a:pt x="29" y="92"/>
                  <a:pt x="53" y="34"/>
                  <a:pt x="57" y="0"/>
                </a:cubicBezTo>
                <a:close/>
              </a:path>
            </a:pathLst>
          </a:custGeom>
          <a:solidFill>
            <a:srgbClr val="FFFFFF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405" name="Group 18"/>
          <p:cNvGrpSpPr>
            <a:grpSpLocks/>
          </p:cNvGrpSpPr>
          <p:nvPr/>
        </p:nvGrpSpPr>
        <p:grpSpPr bwMode="auto">
          <a:xfrm rot="19099997">
            <a:off x="4022727" y="2683012"/>
            <a:ext cx="2328863" cy="990600"/>
            <a:chOff x="-36" y="384"/>
            <a:chExt cx="1467" cy="624"/>
          </a:xfrm>
        </p:grpSpPr>
        <p:pic>
          <p:nvPicPr>
            <p:cNvPr id="16413" name="Picture 19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891929">
              <a:off x="-36" y="384"/>
              <a:ext cx="909" cy="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14" name="AutoShape 20" descr="Papyrus"/>
            <p:cNvSpPr>
              <a:spLocks noChangeArrowheads="1"/>
            </p:cNvSpPr>
            <p:nvPr/>
          </p:nvSpPr>
          <p:spPr bwMode="auto">
            <a:xfrm rot="788384">
              <a:off x="755" y="884"/>
              <a:ext cx="624" cy="48"/>
            </a:xfrm>
            <a:prstGeom prst="cube">
              <a:avLst>
                <a:gd name="adj" fmla="val 25000"/>
              </a:avLst>
            </a:prstGeom>
            <a:blipFill dpi="0" rotWithShape="1">
              <a:blip r:embed="rId5">
                <a:alphaModFix amt="49000"/>
              </a:blip>
              <a:srcRect/>
              <a:tile tx="0" ty="0" sx="100000" sy="100000" flip="none" algn="tl"/>
            </a:blip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6415" name="Oval 21"/>
            <p:cNvSpPr>
              <a:spLocks noChangeArrowheads="1"/>
            </p:cNvSpPr>
            <p:nvPr/>
          </p:nvSpPr>
          <p:spPr bwMode="auto">
            <a:xfrm rot="1216829">
              <a:off x="1335" y="960"/>
              <a:ext cx="96" cy="4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Times New Roman" panose="02020603050405020304" pitchFamily="18" charset="0"/>
              </a:endParaRPr>
            </a:p>
          </p:txBody>
        </p:sp>
      </p:grpSp>
      <p:sp>
        <p:nvSpPr>
          <p:cNvPr id="16410" name="Freeform 26"/>
          <p:cNvSpPr>
            <a:spLocks/>
          </p:cNvSpPr>
          <p:nvPr/>
        </p:nvSpPr>
        <p:spPr bwMode="auto">
          <a:xfrm>
            <a:off x="6153150" y="304800"/>
            <a:ext cx="336550" cy="2381250"/>
          </a:xfrm>
          <a:custGeom>
            <a:avLst/>
            <a:gdLst>
              <a:gd name="T0" fmla="*/ 2147483647 w 212"/>
              <a:gd name="T1" fmla="*/ 2147483647 h 824"/>
              <a:gd name="T2" fmla="*/ 2147483647 w 212"/>
              <a:gd name="T3" fmla="*/ 2147483647 h 824"/>
              <a:gd name="T4" fmla="*/ 2147483647 w 212"/>
              <a:gd name="T5" fmla="*/ 2147483647 h 824"/>
              <a:gd name="T6" fmla="*/ 0 w 212"/>
              <a:gd name="T7" fmla="*/ 2147483647 h 824"/>
              <a:gd name="T8" fmla="*/ 2147483647 w 212"/>
              <a:gd name="T9" fmla="*/ 2147483647 h 824"/>
              <a:gd name="T10" fmla="*/ 2147483647 w 212"/>
              <a:gd name="T11" fmla="*/ 2147483647 h 824"/>
              <a:gd name="T12" fmla="*/ 2147483647 w 212"/>
              <a:gd name="T13" fmla="*/ 2147483647 h 824"/>
              <a:gd name="T14" fmla="*/ 2147483647 w 212"/>
              <a:gd name="T15" fmla="*/ 2147483647 h 824"/>
              <a:gd name="T16" fmla="*/ 2147483647 w 212"/>
              <a:gd name="T17" fmla="*/ 2147483647 h 824"/>
              <a:gd name="T18" fmla="*/ 2147483647 w 212"/>
              <a:gd name="T19" fmla="*/ 2147483647 h 824"/>
              <a:gd name="T20" fmla="*/ 2147483647 w 212"/>
              <a:gd name="T21" fmla="*/ 2147483647 h 82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2"/>
              <a:gd name="T34" fmla="*/ 0 h 824"/>
              <a:gd name="T35" fmla="*/ 212 w 212"/>
              <a:gd name="T36" fmla="*/ 824 h 82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2" h="824">
                <a:moveTo>
                  <a:pt x="96" y="248"/>
                </a:moveTo>
                <a:cubicBezTo>
                  <a:pt x="120" y="296"/>
                  <a:pt x="144" y="344"/>
                  <a:pt x="144" y="392"/>
                </a:cubicBezTo>
                <a:cubicBezTo>
                  <a:pt x="144" y="440"/>
                  <a:pt x="120" y="488"/>
                  <a:pt x="96" y="536"/>
                </a:cubicBezTo>
                <a:cubicBezTo>
                  <a:pt x="72" y="584"/>
                  <a:pt x="0" y="632"/>
                  <a:pt x="0" y="680"/>
                </a:cubicBezTo>
                <a:cubicBezTo>
                  <a:pt x="0" y="728"/>
                  <a:pt x="88" y="824"/>
                  <a:pt x="96" y="824"/>
                </a:cubicBezTo>
                <a:cubicBezTo>
                  <a:pt x="104" y="824"/>
                  <a:pt x="40" y="728"/>
                  <a:pt x="48" y="680"/>
                </a:cubicBezTo>
                <a:cubicBezTo>
                  <a:pt x="56" y="632"/>
                  <a:pt x="117" y="581"/>
                  <a:pt x="144" y="536"/>
                </a:cubicBezTo>
                <a:cubicBezTo>
                  <a:pt x="171" y="491"/>
                  <a:pt x="212" y="464"/>
                  <a:pt x="212" y="408"/>
                </a:cubicBezTo>
                <a:cubicBezTo>
                  <a:pt x="212" y="352"/>
                  <a:pt x="147" y="267"/>
                  <a:pt x="144" y="200"/>
                </a:cubicBezTo>
                <a:cubicBezTo>
                  <a:pt x="141" y="133"/>
                  <a:pt x="200" y="16"/>
                  <a:pt x="192" y="8"/>
                </a:cubicBezTo>
                <a:cubicBezTo>
                  <a:pt x="184" y="0"/>
                  <a:pt x="112" y="120"/>
                  <a:pt x="96" y="152"/>
                </a:cubicBezTo>
              </a:path>
            </a:pathLst>
          </a:custGeom>
          <a:gradFill rotWithShape="1">
            <a:gsLst>
              <a:gs pos="0">
                <a:schemeClr val="bg1">
                  <a:alpha val="56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Text Box 36"/>
          <p:cNvSpPr txBox="1">
            <a:spLocks noChangeArrowheads="1"/>
          </p:cNvSpPr>
          <p:nvPr/>
        </p:nvSpPr>
        <p:spPr bwMode="auto">
          <a:xfrm>
            <a:off x="5956814" y="6022975"/>
            <a:ext cx="1828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err="1"/>
              <a:t>Hình</a:t>
            </a:r>
            <a:r>
              <a:rPr lang="en-US" altLang="en-US" sz="2800" dirty="0"/>
              <a:t> 23.3</a:t>
            </a:r>
          </a:p>
        </p:txBody>
      </p:sp>
      <p:sp>
        <p:nvSpPr>
          <p:cNvPr id="7" name="AutoShape 37"/>
          <p:cNvSpPr>
            <a:spLocks noChangeArrowheads="1"/>
          </p:cNvSpPr>
          <p:nvPr/>
        </p:nvSpPr>
        <p:spPr bwMode="auto">
          <a:xfrm>
            <a:off x="3657600" y="1421143"/>
            <a:ext cx="1898192" cy="560057"/>
          </a:xfrm>
          <a:prstGeom prst="wedgeRoundRectCallout">
            <a:avLst>
              <a:gd name="adj1" fmla="val 86482"/>
              <a:gd name="adj2" fmla="val 4512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Khói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hương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09" name="AutoShape 38"/>
          <p:cNvSpPr>
            <a:spLocks noChangeArrowheads="1"/>
          </p:cNvSpPr>
          <p:nvPr/>
        </p:nvSpPr>
        <p:spPr bwMode="auto">
          <a:xfrm>
            <a:off x="8001000" y="2438400"/>
            <a:ext cx="762000" cy="381000"/>
          </a:xfrm>
          <a:prstGeom prst="wedgeRoundRectCallout">
            <a:avLst>
              <a:gd name="adj1" fmla="val -107708"/>
              <a:gd name="adj2" fmla="val -9916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  <a:latin typeface="Times New Roman" panose="02020603050405020304" pitchFamily="18" charset="0"/>
              </a:rPr>
              <a:t>Bìa</a:t>
            </a:r>
          </a:p>
        </p:txBody>
      </p:sp>
      <p:sp>
        <p:nvSpPr>
          <p:cNvPr id="8" name="AutoShape 39"/>
          <p:cNvSpPr>
            <a:spLocks noChangeArrowheads="1"/>
          </p:cNvSpPr>
          <p:nvPr/>
        </p:nvSpPr>
        <p:spPr bwMode="auto">
          <a:xfrm>
            <a:off x="8229600" y="5105400"/>
            <a:ext cx="685800" cy="381000"/>
          </a:xfrm>
          <a:prstGeom prst="wedgeRoundRectCallout">
            <a:avLst>
              <a:gd name="adj1" fmla="val -114120"/>
              <a:gd name="adj2" fmla="val -11375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i="1">
                <a:solidFill>
                  <a:schemeClr val="accent2"/>
                </a:solidFill>
              </a:rPr>
              <a:t>Nến</a:t>
            </a:r>
          </a:p>
        </p:txBody>
      </p:sp>
      <p:sp>
        <p:nvSpPr>
          <p:cNvPr id="16411" name="Rectangle 33"/>
          <p:cNvSpPr>
            <a:spLocks noChangeArrowheads="1"/>
          </p:cNvSpPr>
          <p:nvPr/>
        </p:nvSpPr>
        <p:spPr bwMode="auto">
          <a:xfrm>
            <a:off x="3756025" y="723900"/>
            <a:ext cx="5340350" cy="5334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Thí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nghiệm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đối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lưu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chất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khí</a:t>
            </a:r>
            <a:endParaRPr lang="vi-VN" altLang="en-US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Freeform 25"/>
          <p:cNvSpPr>
            <a:spLocks/>
          </p:cNvSpPr>
          <p:nvPr/>
        </p:nvSpPr>
        <p:spPr bwMode="auto">
          <a:xfrm>
            <a:off x="6076950" y="304800"/>
            <a:ext cx="525463" cy="2451100"/>
          </a:xfrm>
          <a:custGeom>
            <a:avLst/>
            <a:gdLst>
              <a:gd name="T0" fmla="*/ 2147483647 w 331"/>
              <a:gd name="T1" fmla="*/ 2147483647 h 1544"/>
              <a:gd name="T2" fmla="*/ 2147483647 w 331"/>
              <a:gd name="T3" fmla="*/ 2147483647 h 1544"/>
              <a:gd name="T4" fmla="*/ 2147483647 w 331"/>
              <a:gd name="T5" fmla="*/ 2147483647 h 1544"/>
              <a:gd name="T6" fmla="*/ 2147483647 w 331"/>
              <a:gd name="T7" fmla="*/ 2147483647 h 1544"/>
              <a:gd name="T8" fmla="*/ 2147483647 w 331"/>
              <a:gd name="T9" fmla="*/ 2147483647 h 1544"/>
              <a:gd name="T10" fmla="*/ 2147483647 w 331"/>
              <a:gd name="T11" fmla="*/ 2147483647 h 1544"/>
              <a:gd name="T12" fmla="*/ 2147483647 w 331"/>
              <a:gd name="T13" fmla="*/ 2147483647 h 1544"/>
              <a:gd name="T14" fmla="*/ 2147483647 w 331"/>
              <a:gd name="T15" fmla="*/ 2147483647 h 1544"/>
              <a:gd name="T16" fmla="*/ 2147483647 w 331"/>
              <a:gd name="T17" fmla="*/ 2147483647 h 1544"/>
              <a:gd name="T18" fmla="*/ 2147483647 w 331"/>
              <a:gd name="T19" fmla="*/ 2147483647 h 1544"/>
              <a:gd name="T20" fmla="*/ 2147483647 w 331"/>
              <a:gd name="T21" fmla="*/ 2147483647 h 154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31"/>
              <a:gd name="T34" fmla="*/ 0 h 1544"/>
              <a:gd name="T35" fmla="*/ 331 w 331"/>
              <a:gd name="T36" fmla="*/ 1544 h 154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31" h="1544">
                <a:moveTo>
                  <a:pt x="108" y="465"/>
                </a:moveTo>
                <a:cubicBezTo>
                  <a:pt x="132" y="555"/>
                  <a:pt x="144" y="645"/>
                  <a:pt x="156" y="735"/>
                </a:cubicBezTo>
                <a:cubicBezTo>
                  <a:pt x="168" y="825"/>
                  <a:pt x="204" y="914"/>
                  <a:pt x="180" y="1004"/>
                </a:cubicBezTo>
                <a:cubicBezTo>
                  <a:pt x="156" y="1094"/>
                  <a:pt x="24" y="1184"/>
                  <a:pt x="12" y="1274"/>
                </a:cubicBezTo>
                <a:cubicBezTo>
                  <a:pt x="0" y="1364"/>
                  <a:pt x="100" y="1544"/>
                  <a:pt x="108" y="1544"/>
                </a:cubicBezTo>
                <a:cubicBezTo>
                  <a:pt x="116" y="1544"/>
                  <a:pt x="29" y="1362"/>
                  <a:pt x="60" y="1274"/>
                </a:cubicBezTo>
                <a:cubicBezTo>
                  <a:pt x="91" y="1186"/>
                  <a:pt x="261" y="1111"/>
                  <a:pt x="296" y="1016"/>
                </a:cubicBezTo>
                <a:cubicBezTo>
                  <a:pt x="331" y="921"/>
                  <a:pt x="291" y="807"/>
                  <a:pt x="268" y="700"/>
                </a:cubicBezTo>
                <a:cubicBezTo>
                  <a:pt x="245" y="593"/>
                  <a:pt x="167" y="489"/>
                  <a:pt x="156" y="375"/>
                </a:cubicBezTo>
                <a:cubicBezTo>
                  <a:pt x="145" y="261"/>
                  <a:pt x="212" y="30"/>
                  <a:pt x="204" y="15"/>
                </a:cubicBezTo>
                <a:cubicBezTo>
                  <a:pt x="196" y="0"/>
                  <a:pt x="124" y="225"/>
                  <a:pt x="108" y="285"/>
                </a:cubicBez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bg2">
                  <a:alpha val="56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73064" y="0"/>
            <a:ext cx="84930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u="sng" dirty="0" smtClean="0">
                <a:solidFill>
                  <a:srgbClr val="FF0000"/>
                </a:solidFill>
              </a:rPr>
              <a:t>II. </a:t>
            </a:r>
            <a:r>
              <a:rPr lang="en-US" altLang="en-US" u="sng" dirty="0" smtClean="0">
                <a:solidFill>
                  <a:srgbClr val="FF0000"/>
                </a:solidFill>
              </a:rPr>
              <a:t>ĐỐI LƯU </a:t>
            </a:r>
            <a:endParaRPr lang="en-US" altLang="en-US" u="sng" dirty="0">
              <a:solidFill>
                <a:srgbClr val="FF0000"/>
              </a:solidFill>
            </a:endParaRPr>
          </a:p>
        </p:txBody>
      </p:sp>
      <p:pic>
        <p:nvPicPr>
          <p:cNvPr id="16408" name="Picture 2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908" y="6022975"/>
            <a:ext cx="883183" cy="751687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softEdge rad="112500"/>
          </a:effectLst>
          <a:extLst/>
        </p:spPr>
      </p:pic>
      <p:sp>
        <p:nvSpPr>
          <p:cNvPr id="34" name="TextBox 33"/>
          <p:cNvSpPr txBox="1"/>
          <p:nvPr/>
        </p:nvSpPr>
        <p:spPr>
          <a:xfrm>
            <a:off x="228599" y="1882676"/>
            <a:ext cx="36948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err="1" smtClean="0"/>
              <a:t>Để</a:t>
            </a:r>
            <a:r>
              <a:rPr lang="en-US" b="0" dirty="0" smtClean="0"/>
              <a:t> </a:t>
            </a:r>
            <a:r>
              <a:rPr lang="en-US" b="0" dirty="0" err="1" smtClean="0"/>
              <a:t>phần</a:t>
            </a:r>
            <a:r>
              <a:rPr lang="en-US" b="0" dirty="0" smtClean="0"/>
              <a:t> ở </a:t>
            </a:r>
            <a:r>
              <a:rPr lang="en-US" b="0" dirty="0" err="1" smtClean="0"/>
              <a:t>dưới</a:t>
            </a:r>
            <a:r>
              <a:rPr lang="en-US" b="0" dirty="0" smtClean="0"/>
              <a:t> </a:t>
            </a:r>
            <a:r>
              <a:rPr lang="en-US" b="0" dirty="0" err="1" smtClean="0"/>
              <a:t>nóng</a:t>
            </a:r>
            <a:r>
              <a:rPr lang="en-US" b="0" dirty="0" smtClean="0"/>
              <a:t> </a:t>
            </a:r>
            <a:r>
              <a:rPr lang="en-US" b="0" dirty="0" err="1" smtClean="0"/>
              <a:t>lên</a:t>
            </a:r>
            <a:r>
              <a:rPr lang="en-US" b="0" dirty="0" smtClean="0"/>
              <a:t> </a:t>
            </a:r>
            <a:r>
              <a:rPr lang="en-US" b="0" dirty="0" err="1" smtClean="0"/>
              <a:t>trước</a:t>
            </a:r>
            <a:r>
              <a:rPr lang="en-US" b="0" dirty="0" smtClean="0"/>
              <a:t> (</a:t>
            </a:r>
            <a:r>
              <a:rPr lang="en-US" b="0" dirty="0" err="1" smtClean="0"/>
              <a:t>trọng</a:t>
            </a:r>
            <a:r>
              <a:rPr lang="en-US" b="0" dirty="0" smtClean="0"/>
              <a:t> </a:t>
            </a:r>
            <a:r>
              <a:rPr lang="en-US" b="0" dirty="0" err="1" smtClean="0"/>
              <a:t>lượng</a:t>
            </a:r>
            <a:r>
              <a:rPr lang="en-US" b="0" dirty="0" smtClean="0"/>
              <a:t> </a:t>
            </a:r>
            <a:r>
              <a:rPr lang="en-US" b="0" dirty="0" err="1" smtClean="0"/>
              <a:t>riêng</a:t>
            </a:r>
            <a:r>
              <a:rPr lang="en-US" b="0" dirty="0" smtClean="0"/>
              <a:t> </a:t>
            </a:r>
            <a:r>
              <a:rPr lang="en-US" b="0" dirty="0" err="1" smtClean="0"/>
              <a:t>giảm</a:t>
            </a:r>
            <a:r>
              <a:rPr lang="en-US" b="0" dirty="0" smtClean="0"/>
              <a:t>) </a:t>
            </a:r>
            <a:r>
              <a:rPr lang="en-US" b="0" dirty="0" err="1" smtClean="0"/>
              <a:t>đi</a:t>
            </a:r>
            <a:r>
              <a:rPr lang="en-US" b="0" dirty="0" smtClean="0"/>
              <a:t> </a:t>
            </a:r>
            <a:r>
              <a:rPr lang="en-US" b="0" dirty="0" err="1" smtClean="0"/>
              <a:t>lên</a:t>
            </a:r>
            <a:r>
              <a:rPr lang="en-US" b="0" dirty="0" smtClean="0"/>
              <a:t> </a:t>
            </a:r>
            <a:r>
              <a:rPr lang="en-US" b="0" dirty="0" err="1" smtClean="0"/>
              <a:t>và</a:t>
            </a:r>
            <a:r>
              <a:rPr lang="en-US" b="0" dirty="0" smtClean="0"/>
              <a:t> </a:t>
            </a:r>
            <a:r>
              <a:rPr lang="en-US" b="0" dirty="0" err="1" smtClean="0"/>
              <a:t>phần</a:t>
            </a:r>
            <a:r>
              <a:rPr lang="en-US" b="0" dirty="0" smtClean="0"/>
              <a:t> ở </a:t>
            </a:r>
            <a:r>
              <a:rPr lang="en-US" b="0" dirty="0" err="1" smtClean="0"/>
              <a:t>trên</a:t>
            </a:r>
            <a:r>
              <a:rPr lang="en-US" b="0" dirty="0" smtClean="0"/>
              <a:t> </a:t>
            </a:r>
            <a:r>
              <a:rPr lang="en-US" b="0" dirty="0" err="1" smtClean="0"/>
              <a:t>chưa</a:t>
            </a:r>
            <a:r>
              <a:rPr lang="en-US" b="0" dirty="0" smtClean="0"/>
              <a:t> </a:t>
            </a:r>
            <a:r>
              <a:rPr lang="en-US" b="0" dirty="0" err="1" smtClean="0"/>
              <a:t>được</a:t>
            </a:r>
            <a:r>
              <a:rPr lang="en-US" b="0" dirty="0" smtClean="0"/>
              <a:t> </a:t>
            </a:r>
            <a:r>
              <a:rPr lang="en-US" b="0" dirty="0" err="1" smtClean="0"/>
              <a:t>đun</a:t>
            </a:r>
            <a:r>
              <a:rPr lang="en-US" b="0" dirty="0" smtClean="0"/>
              <a:t> </a:t>
            </a:r>
            <a:r>
              <a:rPr lang="en-US" b="0" dirty="0" err="1" smtClean="0"/>
              <a:t>nóng</a:t>
            </a:r>
            <a:r>
              <a:rPr lang="en-US" b="0" dirty="0" smtClean="0"/>
              <a:t> </a:t>
            </a:r>
            <a:r>
              <a:rPr lang="en-US" b="0" dirty="0" err="1" smtClean="0"/>
              <a:t>đi</a:t>
            </a:r>
            <a:r>
              <a:rPr lang="en-US" b="0" dirty="0" smtClean="0"/>
              <a:t> </a:t>
            </a:r>
            <a:r>
              <a:rPr lang="en-US" b="0" dirty="0" err="1" smtClean="0"/>
              <a:t>xuống</a:t>
            </a:r>
            <a:r>
              <a:rPr lang="en-US" b="0" dirty="0" smtClean="0"/>
              <a:t> </a:t>
            </a:r>
            <a:r>
              <a:rPr lang="en-US" b="0" dirty="0" err="1" smtClean="0"/>
              <a:t>tạo</a:t>
            </a:r>
            <a:r>
              <a:rPr lang="en-US" b="0" dirty="0" smtClean="0"/>
              <a:t> </a:t>
            </a:r>
            <a:r>
              <a:rPr lang="en-US" b="0" dirty="0" err="1" smtClean="0"/>
              <a:t>thành</a:t>
            </a:r>
            <a:r>
              <a:rPr lang="en-US" b="0" dirty="0" smtClean="0"/>
              <a:t> </a:t>
            </a:r>
            <a:r>
              <a:rPr lang="en-US" b="0" dirty="0" err="1" smtClean="0"/>
              <a:t>các</a:t>
            </a:r>
            <a:r>
              <a:rPr lang="en-US" b="0" dirty="0" smtClean="0"/>
              <a:t> </a:t>
            </a:r>
            <a:r>
              <a:rPr lang="en-US" b="0" dirty="0" err="1" smtClean="0"/>
              <a:t>dòng</a:t>
            </a:r>
            <a:r>
              <a:rPr lang="en-US" b="0" dirty="0" smtClean="0"/>
              <a:t> </a:t>
            </a:r>
            <a:r>
              <a:rPr lang="en-US" b="0" dirty="0" err="1" smtClean="0"/>
              <a:t>đối</a:t>
            </a:r>
            <a:r>
              <a:rPr lang="en-US" b="0" dirty="0" smtClean="0"/>
              <a:t> </a:t>
            </a:r>
            <a:r>
              <a:rPr lang="en-US" b="0" dirty="0" err="1" smtClean="0"/>
              <a:t>lưu</a:t>
            </a:r>
            <a:r>
              <a:rPr lang="en-US" b="0" dirty="0" smtClean="0"/>
              <a:t>.</a:t>
            </a:r>
            <a:endParaRPr lang="en-US" b="0" dirty="0"/>
          </a:p>
        </p:txBody>
      </p:sp>
      <p:sp>
        <p:nvSpPr>
          <p:cNvPr id="35" name="TextBox 34"/>
          <p:cNvSpPr txBox="1"/>
          <p:nvPr/>
        </p:nvSpPr>
        <p:spPr>
          <a:xfrm>
            <a:off x="191337" y="685800"/>
            <a:ext cx="36948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C5: </a:t>
            </a:r>
            <a:r>
              <a:rPr lang="en-US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Tại</a:t>
            </a:r>
            <a:r>
              <a:rPr lang="en-US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sao</a:t>
            </a:r>
            <a:r>
              <a:rPr lang="en-US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muốn</a:t>
            </a:r>
            <a:r>
              <a:rPr lang="en-US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đun</a:t>
            </a:r>
            <a:r>
              <a:rPr lang="en-US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nóng</a:t>
            </a:r>
            <a:r>
              <a:rPr lang="en-US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chất</a:t>
            </a:r>
            <a:r>
              <a:rPr lang="en-US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lỏng</a:t>
            </a:r>
            <a:r>
              <a:rPr lang="en-US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và</a:t>
            </a:r>
            <a:r>
              <a:rPr lang="en-US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chất</a:t>
            </a:r>
            <a:r>
              <a:rPr lang="en-US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khí</a:t>
            </a:r>
            <a:r>
              <a:rPr lang="en-US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phải</a:t>
            </a:r>
            <a:r>
              <a:rPr lang="en-US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đun</a:t>
            </a:r>
            <a:r>
              <a:rPr lang="en-US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từ</a:t>
            </a:r>
            <a:r>
              <a:rPr lang="en-US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dưới</a:t>
            </a:r>
            <a:r>
              <a:rPr lang="en-US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lên</a:t>
            </a:r>
            <a:r>
              <a:rPr lang="en-US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? </a:t>
            </a:r>
            <a:endParaRPr lang="en-US" b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37875" y="5646003"/>
            <a:ext cx="36948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err="1" smtClean="0"/>
              <a:t>Không</a:t>
            </a:r>
            <a:r>
              <a:rPr lang="en-US" b="0" dirty="0" smtClean="0"/>
              <a:t>. </a:t>
            </a:r>
            <a:r>
              <a:rPr lang="en-US" b="0" dirty="0" err="1" smtClean="0"/>
              <a:t>Vì</a:t>
            </a:r>
            <a:r>
              <a:rPr lang="en-US" b="0" dirty="0" smtClean="0"/>
              <a:t> </a:t>
            </a:r>
            <a:r>
              <a:rPr lang="en-US" b="0" dirty="0" err="1" smtClean="0"/>
              <a:t>không</a:t>
            </a:r>
            <a:r>
              <a:rPr lang="en-US" b="0" dirty="0" smtClean="0"/>
              <a:t> </a:t>
            </a:r>
            <a:r>
              <a:rPr lang="en-US" b="0" dirty="0" err="1" smtClean="0"/>
              <a:t>tạo</a:t>
            </a:r>
            <a:r>
              <a:rPr lang="en-US" b="0" dirty="0" smtClean="0"/>
              <a:t> </a:t>
            </a:r>
            <a:r>
              <a:rPr lang="en-US" b="0" dirty="0" err="1" smtClean="0"/>
              <a:t>được</a:t>
            </a:r>
            <a:r>
              <a:rPr lang="en-US" b="0" dirty="0" smtClean="0"/>
              <a:t> </a:t>
            </a:r>
            <a:r>
              <a:rPr lang="en-US" b="0" dirty="0" err="1" smtClean="0"/>
              <a:t>thành</a:t>
            </a:r>
            <a:r>
              <a:rPr lang="en-US" b="0" dirty="0" smtClean="0"/>
              <a:t> </a:t>
            </a:r>
            <a:r>
              <a:rPr lang="en-US" b="0" dirty="0" err="1" smtClean="0"/>
              <a:t>dòng</a:t>
            </a:r>
            <a:r>
              <a:rPr lang="en-US" b="0" dirty="0" smtClean="0"/>
              <a:t> </a:t>
            </a:r>
            <a:r>
              <a:rPr lang="en-US" b="0" dirty="0" err="1" smtClean="0"/>
              <a:t>đối</a:t>
            </a:r>
            <a:r>
              <a:rPr lang="en-US" b="0" dirty="0" smtClean="0"/>
              <a:t> </a:t>
            </a:r>
            <a:r>
              <a:rPr lang="en-US" b="0" dirty="0" err="1" smtClean="0"/>
              <a:t>lưu</a:t>
            </a:r>
            <a:r>
              <a:rPr lang="en-US" b="0" dirty="0" smtClean="0"/>
              <a:t>.</a:t>
            </a:r>
            <a:endParaRPr lang="en-US" b="0" dirty="0"/>
          </a:p>
        </p:txBody>
      </p:sp>
      <p:sp>
        <p:nvSpPr>
          <p:cNvPr id="37" name="TextBox 36"/>
          <p:cNvSpPr txBox="1"/>
          <p:nvPr/>
        </p:nvSpPr>
        <p:spPr>
          <a:xfrm>
            <a:off x="343737" y="4419600"/>
            <a:ext cx="36948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C6: </a:t>
            </a:r>
            <a:r>
              <a:rPr lang="en-US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Đối</a:t>
            </a:r>
            <a:r>
              <a:rPr lang="en-US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lưu</a:t>
            </a:r>
            <a:r>
              <a:rPr lang="en-US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có</a:t>
            </a:r>
            <a:r>
              <a:rPr lang="en-US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xảy</a:t>
            </a:r>
            <a:r>
              <a:rPr lang="en-US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ra</a:t>
            </a:r>
            <a:r>
              <a:rPr lang="en-US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trong</a:t>
            </a:r>
            <a:r>
              <a:rPr lang="en-US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chân</a:t>
            </a:r>
            <a:r>
              <a:rPr lang="en-US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không</a:t>
            </a:r>
            <a:r>
              <a:rPr lang="en-US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và</a:t>
            </a:r>
            <a:r>
              <a:rPr lang="en-US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chất</a:t>
            </a:r>
            <a:r>
              <a:rPr lang="en-US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rắn</a:t>
            </a:r>
            <a:r>
              <a:rPr lang="en-US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không</a:t>
            </a:r>
            <a:r>
              <a:rPr lang="en-US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? </a:t>
            </a:r>
            <a:r>
              <a:rPr lang="en-US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Tại</a:t>
            </a:r>
            <a:r>
              <a:rPr lang="en-US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sao</a:t>
            </a:r>
            <a:r>
              <a:rPr lang="en-US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? </a:t>
            </a:r>
            <a:endParaRPr lang="en-US" b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64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4" dur="20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2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2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08"/>
                  </p:tgtEl>
                </p:cond>
              </p:nextCondLst>
            </p:seq>
          </p:childTnLst>
        </p:cTn>
      </p:par>
    </p:tnLst>
    <p:bldLst>
      <p:bldP spid="16398" grpId="0" animBg="1"/>
      <p:bldP spid="16398" grpId="1" animBg="1"/>
      <p:bldP spid="16399" grpId="0" animBg="1"/>
      <p:bldP spid="16399" grpId="1" animBg="1"/>
      <p:bldP spid="6" grpId="0" animBg="1"/>
      <p:bldP spid="6" grpId="1" animBg="1"/>
      <p:bldP spid="16401" grpId="0" animBg="1"/>
      <p:bldP spid="16401" grpId="1" animBg="1"/>
      <p:bldP spid="16410" grpId="0" animBg="1"/>
      <p:bldP spid="16410" grpId="1" animBg="1"/>
      <p:bldP spid="9" grpId="0" animBg="1"/>
      <p:bldP spid="9" grpId="1" animBg="1"/>
      <p:bldP spid="34" grpId="0"/>
      <p:bldP spid="35" grpId="0"/>
      <p:bldP spid="36" grpId="0"/>
      <p:bldP spid="3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08" name="Picture 2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3543" y="6248400"/>
            <a:ext cx="751687" cy="7516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73064" y="0"/>
            <a:ext cx="84930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u="sng" dirty="0" smtClean="0">
                <a:solidFill>
                  <a:srgbClr val="FF0000"/>
                </a:solidFill>
              </a:rPr>
              <a:t>III. </a:t>
            </a:r>
            <a:r>
              <a:rPr lang="en-US" altLang="en-US" u="sng" dirty="0" smtClean="0">
                <a:solidFill>
                  <a:srgbClr val="FF0000"/>
                </a:solidFill>
              </a:rPr>
              <a:t>ĐỐI LƯU</a:t>
            </a:r>
            <a:endParaRPr lang="en-US" altLang="en-US" u="sng" dirty="0">
              <a:solidFill>
                <a:srgbClr val="FF0000"/>
              </a:solidFill>
            </a:endParaRPr>
          </a:p>
        </p:txBody>
      </p:sp>
      <p:sp>
        <p:nvSpPr>
          <p:cNvPr id="34" name="Text Box 4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61113" y="1676400"/>
            <a:ext cx="8001887" cy="3108543"/>
          </a:xfrm>
          <a:prstGeom prst="rect">
            <a:avLst/>
          </a:prstGeom>
          <a:solidFill>
            <a:srgbClr val="FFFFCC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b="1" u="sng" dirty="0" err="1" smtClean="0">
                <a:solidFill>
                  <a:srgbClr val="FF0000"/>
                </a:solidFill>
                <a:latin typeface="Tahoma" panose="020B0604030504040204" pitchFamily="34" charset="0"/>
              </a:rPr>
              <a:t>Kết</a:t>
            </a:r>
            <a:r>
              <a:rPr lang="en-US" altLang="en-US" sz="2800" b="1" u="sng" dirty="0" smtClean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b="1" u="sng" dirty="0" err="1" smtClean="0">
                <a:solidFill>
                  <a:srgbClr val="FF0000"/>
                </a:solidFill>
                <a:latin typeface="Tahoma" panose="020B0604030504040204" pitchFamily="34" charset="0"/>
              </a:rPr>
              <a:t>luận</a:t>
            </a:r>
            <a:r>
              <a:rPr lang="en-US" altLang="en-US" sz="2800" b="1" dirty="0" smtClean="0">
                <a:latin typeface="Tahoma" panose="020B0604030504040204" pitchFamily="34" charset="0"/>
              </a:rPr>
              <a:t>: </a:t>
            </a:r>
          </a:p>
          <a:p>
            <a:pPr algn="just">
              <a:lnSpc>
                <a:spcPct val="150000"/>
              </a:lnSpc>
            </a:pPr>
            <a:r>
              <a:rPr lang="en-US" sz="2800" dirty="0"/>
              <a:t>- </a:t>
            </a:r>
            <a:r>
              <a:rPr lang="en-US" sz="2800" dirty="0" err="1"/>
              <a:t>Đối</a:t>
            </a:r>
            <a:r>
              <a:rPr lang="en-US" sz="2800" dirty="0"/>
              <a:t> </a:t>
            </a:r>
            <a:r>
              <a:rPr lang="en-US" sz="2800" dirty="0" err="1"/>
              <a:t>lưu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sự</a:t>
            </a:r>
            <a:r>
              <a:rPr lang="en-US" sz="2800" dirty="0"/>
              <a:t> </a:t>
            </a:r>
            <a:r>
              <a:rPr lang="en-US" sz="2800" dirty="0" err="1"/>
              <a:t>truyền</a:t>
            </a:r>
            <a:r>
              <a:rPr lang="en-US" sz="2800" dirty="0"/>
              <a:t> </a:t>
            </a:r>
            <a:r>
              <a:rPr lang="en-US" sz="2800" dirty="0" err="1"/>
              <a:t>nhiệt</a:t>
            </a:r>
            <a:r>
              <a:rPr lang="en-US" sz="2800" dirty="0"/>
              <a:t> </a:t>
            </a:r>
            <a:r>
              <a:rPr lang="en-US" sz="2800" dirty="0" err="1"/>
              <a:t>bằng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 smtClean="0"/>
              <a:t>dòng</a:t>
            </a:r>
            <a:r>
              <a:rPr lang="en-US" sz="2800" dirty="0" smtClean="0"/>
              <a:t> …………</a:t>
            </a:r>
            <a:endParaRPr lang="en-US" sz="2800" dirty="0"/>
          </a:p>
          <a:p>
            <a:pPr algn="just">
              <a:lnSpc>
                <a:spcPct val="150000"/>
              </a:lnSpc>
            </a:pPr>
            <a:r>
              <a:rPr lang="en-US" sz="2800" dirty="0"/>
              <a:t>- </a:t>
            </a:r>
            <a:r>
              <a:rPr lang="en-US" sz="2800" dirty="0" err="1"/>
              <a:t>Đối</a:t>
            </a:r>
            <a:r>
              <a:rPr lang="en-US" sz="2800" dirty="0"/>
              <a:t> </a:t>
            </a:r>
            <a:r>
              <a:rPr lang="en-US" sz="2800" dirty="0" err="1"/>
              <a:t>lưu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hình</a:t>
            </a:r>
            <a:r>
              <a:rPr lang="en-US" sz="2800" dirty="0"/>
              <a:t> </a:t>
            </a:r>
            <a:r>
              <a:rPr lang="en-US" sz="2800" dirty="0" err="1"/>
              <a:t>thức</a:t>
            </a:r>
            <a:r>
              <a:rPr lang="en-US" sz="2800" dirty="0"/>
              <a:t> </a:t>
            </a:r>
            <a:r>
              <a:rPr lang="en-US" sz="2800" dirty="0" err="1"/>
              <a:t>truyền</a:t>
            </a:r>
            <a:r>
              <a:rPr lang="en-US" sz="2800" dirty="0"/>
              <a:t> </a:t>
            </a:r>
            <a:r>
              <a:rPr lang="en-US" sz="2800" dirty="0" err="1"/>
              <a:t>nhiệt</a:t>
            </a:r>
            <a:r>
              <a:rPr lang="en-US" sz="2800" dirty="0"/>
              <a:t> </a:t>
            </a:r>
            <a:r>
              <a:rPr lang="en-US" sz="2800" dirty="0" err="1"/>
              <a:t>chủ</a:t>
            </a:r>
            <a:r>
              <a:rPr lang="en-US" sz="2800" dirty="0"/>
              <a:t> </a:t>
            </a:r>
            <a:r>
              <a:rPr lang="en-US" sz="2800" dirty="0" err="1"/>
              <a:t>yếu</a:t>
            </a:r>
            <a:r>
              <a:rPr lang="en-US" sz="2800" dirty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…………….</a:t>
            </a:r>
            <a:endParaRPr lang="en-US" sz="2800" dirty="0"/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-28575" y="1219200"/>
            <a:ext cx="762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7" tIns="45714" rIns="91427" bIns="45714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b="0" dirty="0">
                <a:solidFill>
                  <a:srgbClr val="FF3300"/>
                </a:solidFill>
                <a:sym typeface="Wingdings" panose="05000000000000000000" pitchFamily="2" charset="2"/>
              </a:rPr>
              <a:t></a:t>
            </a:r>
            <a:endParaRPr lang="en-US" altLang="en-US" sz="6000" b="0" dirty="0">
              <a:solidFill>
                <a:srgbClr val="FF33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0724" y="2775831"/>
            <a:ext cx="49616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/>
              <a:t>chất</a:t>
            </a:r>
            <a:r>
              <a:rPr lang="en-US" sz="3200" dirty="0"/>
              <a:t> </a:t>
            </a:r>
            <a:r>
              <a:rPr lang="en-US" sz="3200" dirty="0" err="1"/>
              <a:t>lỏng</a:t>
            </a:r>
            <a:r>
              <a:rPr lang="en-US" sz="3200" dirty="0"/>
              <a:t> </a:t>
            </a:r>
            <a:r>
              <a:rPr lang="en-US" sz="3200" dirty="0" err="1"/>
              <a:t>hoặc</a:t>
            </a:r>
            <a:r>
              <a:rPr lang="en-US" sz="3200" dirty="0"/>
              <a:t> </a:t>
            </a:r>
            <a:r>
              <a:rPr lang="en-US" sz="3200" dirty="0" err="1"/>
              <a:t>chất</a:t>
            </a:r>
            <a:r>
              <a:rPr lang="en-US" sz="3200" dirty="0"/>
              <a:t> </a:t>
            </a:r>
            <a:r>
              <a:rPr lang="en-US" sz="3200" dirty="0" err="1"/>
              <a:t>khí</a:t>
            </a:r>
            <a:r>
              <a:rPr lang="en-US" sz="3200" dirty="0"/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19735" y="3962400"/>
            <a:ext cx="43476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dirty="0" err="1"/>
              <a:t>chất</a:t>
            </a:r>
            <a:r>
              <a:rPr lang="en-US" sz="3200" dirty="0"/>
              <a:t> </a:t>
            </a:r>
            <a:r>
              <a:rPr lang="en-US" sz="3200" dirty="0" err="1"/>
              <a:t>lỏng</a:t>
            </a:r>
            <a:r>
              <a:rPr lang="en-US" sz="3200" dirty="0"/>
              <a:t>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chất</a:t>
            </a:r>
            <a:r>
              <a:rPr lang="en-US" sz="3200" dirty="0"/>
              <a:t> </a:t>
            </a:r>
            <a:r>
              <a:rPr lang="en-US" sz="3200" dirty="0" err="1"/>
              <a:t>khí</a:t>
            </a:r>
            <a:r>
              <a:rPr lang="en-US" sz="3200" dirty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128624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5105400" y="2840038"/>
            <a:ext cx="228600" cy="76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</a:endParaRPr>
          </a:p>
        </p:txBody>
      </p:sp>
      <p:sp>
        <p:nvSpPr>
          <p:cNvPr id="17411" name="Rectangle 3" descr="Sand"/>
          <p:cNvSpPr>
            <a:spLocks noChangeArrowheads="1"/>
          </p:cNvSpPr>
          <p:nvPr/>
        </p:nvSpPr>
        <p:spPr bwMode="auto">
          <a:xfrm>
            <a:off x="0" y="5029200"/>
            <a:ext cx="9144000" cy="18288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4662488" y="4125913"/>
            <a:ext cx="381000" cy="304800"/>
          </a:xfrm>
          <a:prstGeom prst="rect">
            <a:avLst/>
          </a:prstGeom>
          <a:gradFill rotWithShape="1">
            <a:gsLst>
              <a:gs pos="0">
                <a:schemeClr val="tx2">
                  <a:alpha val="96001"/>
                </a:schemeClr>
              </a:gs>
              <a:gs pos="50000">
                <a:schemeClr val="bg2"/>
              </a:gs>
              <a:gs pos="100000">
                <a:schemeClr val="tx2">
                  <a:alpha val="96001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pic>
        <p:nvPicPr>
          <p:cNvPr id="17413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566" y="2756079"/>
            <a:ext cx="2398234" cy="1194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414" name="Group 28"/>
          <p:cNvGrpSpPr>
            <a:grpSpLocks/>
          </p:cNvGrpSpPr>
          <p:nvPr/>
        </p:nvGrpSpPr>
        <p:grpSpPr bwMode="auto">
          <a:xfrm>
            <a:off x="4038600" y="3268663"/>
            <a:ext cx="1463675" cy="2943225"/>
            <a:chOff x="3120" y="2226"/>
            <a:chExt cx="922" cy="1854"/>
          </a:xfrm>
        </p:grpSpPr>
        <p:sp>
          <p:nvSpPr>
            <p:cNvPr id="17429" name="AutoShape 4"/>
            <p:cNvSpPr>
              <a:spLocks noChangeArrowheads="1"/>
            </p:cNvSpPr>
            <p:nvPr/>
          </p:nvSpPr>
          <p:spPr bwMode="auto">
            <a:xfrm>
              <a:off x="3264" y="3456"/>
              <a:ext cx="759" cy="624"/>
            </a:xfrm>
            <a:prstGeom prst="can">
              <a:avLst>
                <a:gd name="adj" fmla="val 43750"/>
              </a:avLst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Times New Roman" panose="02020603050405020304" pitchFamily="18" charset="0"/>
              </a:endParaRPr>
            </a:p>
          </p:txBody>
        </p:sp>
        <p:pic>
          <p:nvPicPr>
            <p:cNvPr id="17430" name="Picture 9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contras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0" y="2256"/>
              <a:ext cx="922" cy="1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138" name="AutoShape 10"/>
            <p:cNvSpPr>
              <a:spLocks noChangeArrowheads="1"/>
            </p:cNvSpPr>
            <p:nvPr/>
          </p:nvSpPr>
          <p:spPr bwMode="auto">
            <a:xfrm>
              <a:off x="3474" y="2226"/>
              <a:ext cx="288" cy="384"/>
            </a:xfrm>
            <a:prstGeom prst="flowChartManualOperation">
              <a:avLst/>
            </a:prstGeom>
            <a:gradFill rotWithShape="1">
              <a:gsLst>
                <a:gs pos="0">
                  <a:schemeClr val="tx2"/>
                </a:gs>
                <a:gs pos="50000">
                  <a:srgbClr val="0000FF"/>
                </a:gs>
                <a:gs pos="100000">
                  <a:schemeClr val="tx2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7432" name="Oval 11"/>
            <p:cNvSpPr>
              <a:spLocks noChangeArrowheads="1"/>
            </p:cNvSpPr>
            <p:nvPr/>
          </p:nvSpPr>
          <p:spPr bwMode="auto">
            <a:xfrm>
              <a:off x="3264" y="2883"/>
              <a:ext cx="720" cy="702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tx2">
                    <a:alpha val="90999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124200" y="2782888"/>
            <a:ext cx="1066800" cy="3305175"/>
            <a:chOff x="2256" y="1680"/>
            <a:chExt cx="672" cy="2082"/>
          </a:xfrm>
        </p:grpSpPr>
        <p:sp>
          <p:nvSpPr>
            <p:cNvPr id="17427" name="AutoShape 13" descr="Walnut"/>
            <p:cNvSpPr>
              <a:spLocks noChangeArrowheads="1"/>
            </p:cNvSpPr>
            <p:nvPr/>
          </p:nvSpPr>
          <p:spPr bwMode="auto">
            <a:xfrm rot="5400000" flipH="1" flipV="1">
              <a:off x="1560" y="2376"/>
              <a:ext cx="2064" cy="672"/>
            </a:xfrm>
            <a:prstGeom prst="cube">
              <a:avLst>
                <a:gd name="adj" fmla="val 86847"/>
              </a:avLst>
            </a:prstGeom>
            <a:blipFill dpi="0" rotWithShape="1">
              <a:blip r:embed="rId5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7428" name="Freeform 14" descr="Oak"/>
            <p:cNvSpPr>
              <a:spLocks/>
            </p:cNvSpPr>
            <p:nvPr/>
          </p:nvSpPr>
          <p:spPr bwMode="auto">
            <a:xfrm>
              <a:off x="2256" y="1698"/>
              <a:ext cx="576" cy="2064"/>
            </a:xfrm>
            <a:custGeom>
              <a:avLst/>
              <a:gdLst>
                <a:gd name="T0" fmla="*/ 0 w 576"/>
                <a:gd name="T1" fmla="*/ 0 h 2064"/>
                <a:gd name="T2" fmla="*/ 576 w 576"/>
                <a:gd name="T3" fmla="*/ 576 h 2064"/>
                <a:gd name="T4" fmla="*/ 576 w 576"/>
                <a:gd name="T5" fmla="*/ 2064 h 2064"/>
                <a:gd name="T6" fmla="*/ 0 w 576"/>
                <a:gd name="T7" fmla="*/ 1488 h 2064"/>
                <a:gd name="T8" fmla="*/ 0 w 576"/>
                <a:gd name="T9" fmla="*/ 0 h 20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6"/>
                <a:gd name="T16" fmla="*/ 0 h 2064"/>
                <a:gd name="T17" fmla="*/ 576 w 576"/>
                <a:gd name="T18" fmla="*/ 2064 h 20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6" h="2064">
                  <a:moveTo>
                    <a:pt x="0" y="0"/>
                  </a:moveTo>
                  <a:lnTo>
                    <a:pt x="576" y="576"/>
                  </a:lnTo>
                  <a:lnTo>
                    <a:pt x="576" y="2064"/>
                  </a:lnTo>
                  <a:lnTo>
                    <a:pt x="0" y="148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6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7416" name="Picture 15" descr="den conCutou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5113447"/>
            <a:ext cx="1190625" cy="1287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8" name="Text Box 18"/>
          <p:cNvSpPr txBox="1">
            <a:spLocks noChangeArrowheads="1"/>
          </p:cNvSpPr>
          <p:nvPr/>
        </p:nvSpPr>
        <p:spPr bwMode="auto">
          <a:xfrm>
            <a:off x="5105400" y="2363788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7419" name="Text Box 19"/>
          <p:cNvSpPr txBox="1">
            <a:spLocks noChangeArrowheads="1"/>
          </p:cNvSpPr>
          <p:nvPr/>
        </p:nvSpPr>
        <p:spPr bwMode="auto">
          <a:xfrm>
            <a:off x="6477000" y="2354263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</a:rPr>
              <a:t>B</a:t>
            </a:r>
          </a:p>
        </p:txBody>
      </p:sp>
      <p:pic>
        <p:nvPicPr>
          <p:cNvPr id="48148" name="Picture 20" descr="Flame-04-june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419600"/>
            <a:ext cx="12954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2" name="AutoShape 30"/>
          <p:cNvSpPr>
            <a:spLocks noChangeArrowheads="1"/>
          </p:cNvSpPr>
          <p:nvPr/>
        </p:nvSpPr>
        <p:spPr bwMode="auto">
          <a:xfrm>
            <a:off x="838200" y="5783263"/>
            <a:ext cx="1219200" cy="381000"/>
          </a:xfrm>
          <a:prstGeom prst="wedgeRoundRectCallout">
            <a:avLst>
              <a:gd name="adj1" fmla="val 76694"/>
              <a:gd name="adj2" fmla="val -3500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i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Đèn</a:t>
            </a:r>
            <a:r>
              <a:rPr lang="en-US" altLang="en-US" sz="2000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i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cồn</a:t>
            </a:r>
            <a:endParaRPr lang="en-US" altLang="en-US" sz="2000" i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23" name="AutoShape 31"/>
          <p:cNvSpPr>
            <a:spLocks noChangeArrowheads="1"/>
          </p:cNvSpPr>
          <p:nvPr/>
        </p:nvSpPr>
        <p:spPr bwMode="auto">
          <a:xfrm>
            <a:off x="5715000" y="4487863"/>
            <a:ext cx="3200400" cy="439598"/>
          </a:xfrm>
          <a:prstGeom prst="wedgeRoundRectCallout">
            <a:avLst>
              <a:gd name="adj1" fmla="val -76380"/>
              <a:gd name="adj2" fmla="val 638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i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000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i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bình</a:t>
            </a:r>
            <a:r>
              <a:rPr lang="en-US" altLang="en-US" sz="2000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i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chứa</a:t>
            </a:r>
            <a:r>
              <a:rPr lang="en-US" altLang="en-US" sz="2000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i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2000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khí</a:t>
            </a:r>
            <a:endParaRPr lang="en-US" altLang="en-US" sz="2000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24" name="AutoShape 32"/>
          <p:cNvSpPr>
            <a:spLocks noChangeArrowheads="1"/>
          </p:cNvSpPr>
          <p:nvPr/>
        </p:nvSpPr>
        <p:spPr bwMode="auto">
          <a:xfrm>
            <a:off x="5791199" y="5029200"/>
            <a:ext cx="3124201" cy="557212"/>
          </a:xfrm>
          <a:prstGeom prst="wedgeRoundRectCallout">
            <a:avLst>
              <a:gd name="adj1" fmla="val -77315"/>
              <a:gd name="adj2" fmla="val -2500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Bình</a:t>
            </a:r>
            <a:r>
              <a:rPr lang="en-US" altLang="en-US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cầu</a:t>
            </a:r>
            <a:r>
              <a:rPr lang="en-US" alt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màu</a:t>
            </a:r>
            <a:r>
              <a:rPr lang="en-US" alt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đen</a:t>
            </a:r>
            <a:endParaRPr lang="en-US" altLang="en-US" sz="2800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25" name="Text Box 39"/>
          <p:cNvSpPr txBox="1">
            <a:spLocks noChangeArrowheads="1"/>
          </p:cNvSpPr>
          <p:nvPr/>
        </p:nvSpPr>
        <p:spPr bwMode="auto">
          <a:xfrm>
            <a:off x="3321050" y="6096000"/>
            <a:ext cx="24320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dirty="0" err="1"/>
              <a:t>Hình</a:t>
            </a:r>
            <a:r>
              <a:rPr lang="en-US" altLang="en-US" dirty="0"/>
              <a:t> 23.4</a:t>
            </a:r>
          </a:p>
        </p:txBody>
      </p:sp>
      <p:sp>
        <p:nvSpPr>
          <p:cNvPr id="17426" name="Rectangle 33"/>
          <p:cNvSpPr>
            <a:spLocks noChangeArrowheads="1"/>
          </p:cNvSpPr>
          <p:nvPr/>
        </p:nvSpPr>
        <p:spPr bwMode="auto">
          <a:xfrm>
            <a:off x="1143000" y="1530352"/>
            <a:ext cx="7467600" cy="59531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THÍ NGHIỆM BỨC XẠ NHIỆT</a:t>
            </a:r>
            <a:endParaRPr lang="vi-VN" altLang="en-US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173064" y="0"/>
            <a:ext cx="84930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u="sng" dirty="0" smtClean="0">
                <a:solidFill>
                  <a:srgbClr val="FF0000"/>
                </a:solidFill>
              </a:rPr>
              <a:t>III</a:t>
            </a:r>
            <a:r>
              <a:rPr lang="en-US" altLang="en-US" u="sng" dirty="0" smtClean="0">
                <a:solidFill>
                  <a:srgbClr val="FF0000"/>
                </a:solidFill>
              </a:rPr>
              <a:t>. </a:t>
            </a:r>
            <a:r>
              <a:rPr lang="en-US" altLang="en-US" u="sng" dirty="0" smtClean="0">
                <a:solidFill>
                  <a:srgbClr val="FF0000"/>
                </a:solidFill>
              </a:rPr>
              <a:t>BỨC </a:t>
            </a:r>
            <a:r>
              <a:rPr lang="en-US" altLang="en-US" u="sng" dirty="0" smtClean="0">
                <a:solidFill>
                  <a:srgbClr val="FF0000"/>
                </a:solidFill>
              </a:rPr>
              <a:t>XẠ NHIỆT</a:t>
            </a:r>
            <a:endParaRPr lang="en-US" altLang="en-US" u="sng" dirty="0">
              <a:solidFill>
                <a:srgbClr val="FF0000"/>
              </a:solidFill>
            </a:endParaRPr>
          </a:p>
        </p:txBody>
      </p:sp>
      <p:sp>
        <p:nvSpPr>
          <p:cNvPr id="27" name="Text Box 39"/>
          <p:cNvSpPr txBox="1">
            <a:spLocks noChangeArrowheads="1"/>
          </p:cNvSpPr>
          <p:nvPr/>
        </p:nvSpPr>
        <p:spPr bwMode="auto">
          <a:xfrm>
            <a:off x="7593773" y="6138505"/>
            <a:ext cx="1828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dirty="0" smtClean="0">
                <a:solidFill>
                  <a:srgbClr val="0000CC"/>
                </a:solidFill>
              </a:rPr>
              <a:t>Play</a:t>
            </a:r>
            <a:endParaRPr lang="en-US" altLang="en-US" sz="3600" dirty="0">
              <a:solidFill>
                <a:srgbClr val="0000CC"/>
              </a:solidFill>
            </a:endParaRPr>
          </a:p>
        </p:txBody>
      </p:sp>
      <p:pic>
        <p:nvPicPr>
          <p:cNvPr id="48144" name="Picture 16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6413" y="5848350"/>
            <a:ext cx="103822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ular Callout 3"/>
          <p:cNvSpPr/>
          <p:nvPr/>
        </p:nvSpPr>
        <p:spPr bwMode="auto">
          <a:xfrm>
            <a:off x="291033" y="3316288"/>
            <a:ext cx="1633811" cy="781623"/>
          </a:xfrm>
          <a:prstGeom prst="wedgeRectCallout">
            <a:avLst>
              <a:gd name="adj1" fmla="val 136821"/>
              <a:gd name="adj2" fmla="val -69317"/>
            </a:avLst>
          </a:prstGeom>
          <a:pattFill prst="pct30">
            <a:fgClr>
              <a:srgbClr val="0000FF">
                <a:alpha val="50000"/>
              </a:srgbClr>
            </a:fgClr>
            <a:bgClr>
              <a:srgbClr val="FFFFFF">
                <a:alpha val="50000"/>
              </a:srgbClr>
            </a:bgClr>
          </a:patt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rgbClr val="9999FF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err="1"/>
              <a:t>Miếng</a:t>
            </a:r>
            <a:r>
              <a:rPr lang="en-US" dirty="0"/>
              <a:t> </a:t>
            </a:r>
            <a:r>
              <a:rPr lang="en-US" dirty="0" err="1"/>
              <a:t>gỗ</a:t>
            </a:r>
            <a:endParaRPr lang="en-US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8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0.0007 L 0.17396 0.0007 " pathEditMode="relative" rAng="0" ptsTypes="AA">
                                      <p:cBhvr>
                                        <p:cTn id="10" dur="12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withGroup">
                            <p:stCondLst>
                              <p:cond delay="13000"/>
                            </p:stCondLst>
                            <p:childTnLst>
                              <p:par>
                                <p:cTn id="1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500"/>
                            </p:stCondLst>
                            <p:childTnLst>
                              <p:par>
                                <p:cTn id="21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084 -0.00186 L 0.02084 0.00254 " pathEditMode="relative" rAng="0" ptsTypes="AA">
                                      <p:cBhvr>
                                        <p:cTn id="22" dur="15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44"/>
                  </p:tgtEl>
                </p:cond>
              </p:nextCondLst>
            </p:seq>
          </p:childTnLst>
        </p:cTn>
      </p:par>
    </p:tnLst>
    <p:bldLst>
      <p:bldP spid="48130" grpId="0" animBg="1"/>
      <p:bldP spid="48130" grpId="1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38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 BỨC XẠ NHIỆT</a:t>
            </a:r>
            <a:endParaRPr lang="en-US" sz="3600" b="1" u="sng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5699" y="0"/>
            <a:ext cx="813730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/>
              <a:t>C7: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Giọt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nước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màu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dịch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chuyển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về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đầu</a:t>
            </a:r>
            <a:r>
              <a:rPr lang="en-US" sz="2800" b="1" dirty="0">
                <a:solidFill>
                  <a:schemeClr val="tx1"/>
                </a:solidFill>
              </a:rPr>
              <a:t> B </a:t>
            </a:r>
            <a:r>
              <a:rPr lang="en-US" sz="2800" b="1" dirty="0" err="1">
                <a:solidFill>
                  <a:schemeClr val="tx1"/>
                </a:solidFill>
              </a:rPr>
              <a:t>chứng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tỏ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điều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gì</a:t>
            </a:r>
            <a:r>
              <a:rPr lang="en-US" sz="28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444734" y="1752600"/>
            <a:ext cx="8137301" cy="1818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C8: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Khi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chắn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miếng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gỗ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Giọt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nước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màu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dịch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chuyển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trở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lại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đầu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chứng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tỏ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điều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gì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?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Miếng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gỗ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có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tác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dụng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gì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</p:txBody>
      </p:sp>
      <p:sp>
        <p:nvSpPr>
          <p:cNvPr id="6" name="Rectangle 5"/>
          <p:cNvSpPr/>
          <p:nvPr/>
        </p:nvSpPr>
        <p:spPr>
          <a:xfrm>
            <a:off x="427149" y="0"/>
            <a:ext cx="8534400" cy="17523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500" dirty="0" smtClean="0"/>
              <a:t>C7: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Giọt</a:t>
            </a:r>
            <a:r>
              <a:rPr lang="en-US" sz="2500" b="1" dirty="0" smtClean="0"/>
              <a:t> </a:t>
            </a:r>
            <a:r>
              <a:rPr lang="en-US" sz="2500" b="1" dirty="0" err="1"/>
              <a:t>nước</a:t>
            </a:r>
            <a:r>
              <a:rPr lang="en-US" sz="2500" b="1" dirty="0"/>
              <a:t> </a:t>
            </a:r>
            <a:r>
              <a:rPr lang="en-US" sz="2500" b="1" dirty="0" err="1"/>
              <a:t>màu</a:t>
            </a:r>
            <a:r>
              <a:rPr lang="en-US" sz="2500" b="1" dirty="0"/>
              <a:t> </a:t>
            </a:r>
            <a:r>
              <a:rPr lang="en-US" sz="2500" b="1" dirty="0" err="1"/>
              <a:t>dịch</a:t>
            </a:r>
            <a:r>
              <a:rPr lang="en-US" sz="2500" b="1" dirty="0"/>
              <a:t> </a:t>
            </a:r>
            <a:r>
              <a:rPr lang="en-US" sz="2500" b="1" dirty="0" err="1"/>
              <a:t>chuyển</a:t>
            </a:r>
            <a:r>
              <a:rPr lang="en-US" sz="2500" b="1" dirty="0"/>
              <a:t> </a:t>
            </a:r>
            <a:r>
              <a:rPr lang="en-US" sz="2500" b="1" dirty="0" err="1"/>
              <a:t>về</a:t>
            </a:r>
            <a:r>
              <a:rPr lang="en-US" sz="2500" b="1" dirty="0"/>
              <a:t> </a:t>
            </a:r>
            <a:r>
              <a:rPr lang="en-US" sz="2500" b="1" dirty="0" err="1"/>
              <a:t>đầu</a:t>
            </a:r>
            <a:r>
              <a:rPr lang="en-US" sz="2500" b="1" dirty="0"/>
              <a:t> B </a:t>
            </a:r>
            <a:r>
              <a:rPr lang="en-US" sz="2500" b="1" dirty="0" err="1"/>
              <a:t>chứng</a:t>
            </a:r>
            <a:r>
              <a:rPr lang="en-US" sz="2500" b="1" dirty="0"/>
              <a:t> </a:t>
            </a:r>
            <a:r>
              <a:rPr lang="en-US" sz="2500" b="1" dirty="0" err="1"/>
              <a:t>tỏ</a:t>
            </a:r>
            <a:r>
              <a:rPr lang="en-US" sz="2500" b="1" dirty="0"/>
              <a:t> </a:t>
            </a:r>
            <a:r>
              <a:rPr lang="en-US" sz="2500" b="1" dirty="0" err="1" smtClean="0"/>
              <a:t>nhiệt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truyền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từ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đèn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đến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bình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cầu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làm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cho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không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trong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bình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nóng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lên</a:t>
            </a:r>
            <a:r>
              <a:rPr lang="en-US" sz="2500" b="1" dirty="0" smtClean="0"/>
              <a:t> , </a:t>
            </a:r>
            <a:r>
              <a:rPr lang="en-US" sz="2500" b="1" dirty="0" err="1" smtClean="0"/>
              <a:t>nở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ra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đẩy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giọt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nước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màu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đi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ra.</a:t>
            </a:r>
            <a:endParaRPr lang="en-US" sz="2500" b="1" dirty="0"/>
          </a:p>
        </p:txBody>
      </p:sp>
      <p:sp>
        <p:nvSpPr>
          <p:cNvPr id="7" name="Rectangle 6"/>
          <p:cNvSpPr/>
          <p:nvPr/>
        </p:nvSpPr>
        <p:spPr>
          <a:xfrm>
            <a:off x="365974" y="1828800"/>
            <a:ext cx="8545132" cy="23294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500" dirty="0">
                <a:solidFill>
                  <a:srgbClr val="0000CC"/>
                </a:solidFill>
              </a:rPr>
              <a:t>C8:</a:t>
            </a:r>
            <a:r>
              <a:rPr lang="en-US" sz="2500" b="1" dirty="0" smtClean="0">
                <a:solidFill>
                  <a:srgbClr val="0000CC"/>
                </a:solidFill>
              </a:rPr>
              <a:t> </a:t>
            </a:r>
            <a:r>
              <a:rPr lang="en-US" sz="2500" b="1" dirty="0" err="1" smtClean="0">
                <a:solidFill>
                  <a:srgbClr val="0000CC"/>
                </a:solidFill>
              </a:rPr>
              <a:t>Khi</a:t>
            </a:r>
            <a:r>
              <a:rPr lang="en-US" sz="2500" b="1" dirty="0" smtClean="0">
                <a:solidFill>
                  <a:srgbClr val="0000CC"/>
                </a:solidFill>
              </a:rPr>
              <a:t> </a:t>
            </a:r>
            <a:r>
              <a:rPr lang="en-US" sz="2500" b="1" dirty="0" err="1" smtClean="0">
                <a:solidFill>
                  <a:srgbClr val="0000CC"/>
                </a:solidFill>
              </a:rPr>
              <a:t>chắn</a:t>
            </a:r>
            <a:r>
              <a:rPr lang="en-US" sz="2500" b="1" dirty="0" smtClean="0">
                <a:solidFill>
                  <a:srgbClr val="0000CC"/>
                </a:solidFill>
              </a:rPr>
              <a:t> </a:t>
            </a:r>
            <a:r>
              <a:rPr lang="en-US" sz="2500" b="1" dirty="0" err="1" smtClean="0">
                <a:solidFill>
                  <a:srgbClr val="0000CC"/>
                </a:solidFill>
              </a:rPr>
              <a:t>miếng</a:t>
            </a:r>
            <a:r>
              <a:rPr lang="en-US" sz="2500" b="1" dirty="0" smtClean="0">
                <a:solidFill>
                  <a:srgbClr val="0000CC"/>
                </a:solidFill>
              </a:rPr>
              <a:t> </a:t>
            </a:r>
            <a:r>
              <a:rPr lang="en-US" sz="2500" b="1" dirty="0" err="1" smtClean="0">
                <a:solidFill>
                  <a:srgbClr val="0000CC"/>
                </a:solidFill>
              </a:rPr>
              <a:t>gỗ</a:t>
            </a:r>
            <a:r>
              <a:rPr lang="en-US" sz="2500" b="1" dirty="0" smtClean="0">
                <a:solidFill>
                  <a:srgbClr val="0000CC"/>
                </a:solidFill>
              </a:rPr>
              <a:t>, </a:t>
            </a:r>
            <a:r>
              <a:rPr lang="en-US" sz="2500" b="1" dirty="0" err="1" smtClean="0">
                <a:solidFill>
                  <a:srgbClr val="0000CC"/>
                </a:solidFill>
              </a:rPr>
              <a:t>Giọt</a:t>
            </a:r>
            <a:r>
              <a:rPr lang="en-US" sz="2500" b="1" dirty="0" smtClean="0">
                <a:solidFill>
                  <a:srgbClr val="0000CC"/>
                </a:solidFill>
              </a:rPr>
              <a:t> </a:t>
            </a:r>
            <a:r>
              <a:rPr lang="en-US" sz="2500" b="1" dirty="0" err="1">
                <a:solidFill>
                  <a:srgbClr val="0000CC"/>
                </a:solidFill>
              </a:rPr>
              <a:t>nước</a:t>
            </a:r>
            <a:r>
              <a:rPr lang="en-US" sz="2500" b="1" dirty="0">
                <a:solidFill>
                  <a:srgbClr val="0000CC"/>
                </a:solidFill>
              </a:rPr>
              <a:t> </a:t>
            </a:r>
            <a:r>
              <a:rPr lang="en-US" sz="2500" b="1" dirty="0" err="1">
                <a:solidFill>
                  <a:srgbClr val="0000CC"/>
                </a:solidFill>
              </a:rPr>
              <a:t>màu</a:t>
            </a:r>
            <a:r>
              <a:rPr lang="en-US" sz="2500" b="1" dirty="0">
                <a:solidFill>
                  <a:srgbClr val="0000CC"/>
                </a:solidFill>
              </a:rPr>
              <a:t> </a:t>
            </a:r>
            <a:r>
              <a:rPr lang="en-US" sz="2500" b="1" dirty="0" err="1">
                <a:solidFill>
                  <a:srgbClr val="0000CC"/>
                </a:solidFill>
              </a:rPr>
              <a:t>dịch</a:t>
            </a:r>
            <a:r>
              <a:rPr lang="en-US" sz="2500" b="1" dirty="0">
                <a:solidFill>
                  <a:srgbClr val="0000CC"/>
                </a:solidFill>
              </a:rPr>
              <a:t> </a:t>
            </a:r>
            <a:r>
              <a:rPr lang="en-US" sz="2500" b="1" dirty="0" err="1">
                <a:solidFill>
                  <a:srgbClr val="0000CC"/>
                </a:solidFill>
              </a:rPr>
              <a:t>chuyển</a:t>
            </a:r>
            <a:r>
              <a:rPr lang="en-US" sz="2500" b="1" dirty="0">
                <a:solidFill>
                  <a:srgbClr val="0000CC"/>
                </a:solidFill>
              </a:rPr>
              <a:t> </a:t>
            </a:r>
            <a:r>
              <a:rPr lang="en-US" sz="2500" b="1" dirty="0" err="1">
                <a:solidFill>
                  <a:srgbClr val="0000CC"/>
                </a:solidFill>
              </a:rPr>
              <a:t>trở</a:t>
            </a:r>
            <a:r>
              <a:rPr lang="en-US" sz="2500" b="1" dirty="0">
                <a:solidFill>
                  <a:srgbClr val="0000CC"/>
                </a:solidFill>
              </a:rPr>
              <a:t> </a:t>
            </a:r>
            <a:r>
              <a:rPr lang="en-US" sz="2500" b="1" dirty="0" err="1">
                <a:solidFill>
                  <a:srgbClr val="0000CC"/>
                </a:solidFill>
              </a:rPr>
              <a:t>lại</a:t>
            </a:r>
            <a:r>
              <a:rPr lang="en-US" sz="2500" b="1" dirty="0">
                <a:solidFill>
                  <a:srgbClr val="0000CC"/>
                </a:solidFill>
              </a:rPr>
              <a:t> </a:t>
            </a:r>
            <a:r>
              <a:rPr lang="en-US" sz="2500" b="1" dirty="0" err="1">
                <a:solidFill>
                  <a:srgbClr val="0000CC"/>
                </a:solidFill>
              </a:rPr>
              <a:t>đầu</a:t>
            </a:r>
            <a:r>
              <a:rPr lang="en-US" sz="2500" b="1" dirty="0">
                <a:solidFill>
                  <a:srgbClr val="0000CC"/>
                </a:solidFill>
              </a:rPr>
              <a:t> A </a:t>
            </a:r>
            <a:r>
              <a:rPr lang="en-US" sz="2500" b="1" dirty="0" err="1">
                <a:solidFill>
                  <a:srgbClr val="0000CC"/>
                </a:solidFill>
              </a:rPr>
              <a:t>chứng</a:t>
            </a:r>
            <a:r>
              <a:rPr lang="en-US" sz="2500" b="1" dirty="0">
                <a:solidFill>
                  <a:srgbClr val="0000CC"/>
                </a:solidFill>
              </a:rPr>
              <a:t> </a:t>
            </a:r>
            <a:r>
              <a:rPr lang="en-US" sz="2500" b="1" dirty="0" err="1">
                <a:solidFill>
                  <a:srgbClr val="0000CC"/>
                </a:solidFill>
              </a:rPr>
              <a:t>tỏ</a:t>
            </a:r>
            <a:r>
              <a:rPr lang="en-US" sz="2500" b="1" dirty="0">
                <a:solidFill>
                  <a:srgbClr val="0000CC"/>
                </a:solidFill>
              </a:rPr>
              <a:t> </a:t>
            </a:r>
            <a:r>
              <a:rPr lang="en-US" sz="2500" b="1" dirty="0" err="1" smtClean="0">
                <a:solidFill>
                  <a:srgbClr val="0000CC"/>
                </a:solidFill>
              </a:rPr>
              <a:t>không</a:t>
            </a:r>
            <a:r>
              <a:rPr lang="en-US" sz="2500" b="1" dirty="0" smtClean="0">
                <a:solidFill>
                  <a:srgbClr val="0000CC"/>
                </a:solidFill>
              </a:rPr>
              <a:t> </a:t>
            </a:r>
            <a:r>
              <a:rPr lang="en-US" sz="2500" b="1" dirty="0" err="1" smtClean="0">
                <a:solidFill>
                  <a:srgbClr val="0000CC"/>
                </a:solidFill>
              </a:rPr>
              <a:t>khí</a:t>
            </a:r>
            <a:r>
              <a:rPr lang="en-US" sz="2500" b="1" dirty="0" smtClean="0">
                <a:solidFill>
                  <a:srgbClr val="0000CC"/>
                </a:solidFill>
              </a:rPr>
              <a:t> </a:t>
            </a:r>
            <a:r>
              <a:rPr lang="en-US" sz="2500" b="1" dirty="0" err="1" smtClean="0">
                <a:solidFill>
                  <a:srgbClr val="0000CC"/>
                </a:solidFill>
              </a:rPr>
              <a:t>trong</a:t>
            </a:r>
            <a:r>
              <a:rPr lang="en-US" sz="2500" b="1" dirty="0" smtClean="0">
                <a:solidFill>
                  <a:srgbClr val="0000CC"/>
                </a:solidFill>
              </a:rPr>
              <a:t> </a:t>
            </a:r>
            <a:r>
              <a:rPr lang="en-US" sz="2500" b="1" dirty="0" err="1" smtClean="0">
                <a:solidFill>
                  <a:srgbClr val="0000CC"/>
                </a:solidFill>
              </a:rPr>
              <a:t>bình</a:t>
            </a:r>
            <a:r>
              <a:rPr lang="en-US" sz="2500" b="1" dirty="0" smtClean="0">
                <a:solidFill>
                  <a:srgbClr val="0000CC"/>
                </a:solidFill>
              </a:rPr>
              <a:t> </a:t>
            </a:r>
            <a:r>
              <a:rPr lang="en-US" sz="2500" b="1" dirty="0" err="1" smtClean="0">
                <a:solidFill>
                  <a:srgbClr val="0000CC"/>
                </a:solidFill>
              </a:rPr>
              <a:t>lạnh</a:t>
            </a:r>
            <a:r>
              <a:rPr lang="en-US" sz="2500" b="1" dirty="0" smtClean="0">
                <a:solidFill>
                  <a:srgbClr val="0000CC"/>
                </a:solidFill>
              </a:rPr>
              <a:t> </a:t>
            </a:r>
            <a:r>
              <a:rPr lang="en-US" sz="2500" b="1" dirty="0" err="1" smtClean="0">
                <a:solidFill>
                  <a:srgbClr val="0000CC"/>
                </a:solidFill>
              </a:rPr>
              <a:t>đi</a:t>
            </a:r>
            <a:r>
              <a:rPr lang="en-US" sz="2500" b="1" dirty="0" smtClean="0">
                <a:solidFill>
                  <a:srgbClr val="0000CC"/>
                </a:solidFill>
              </a:rPr>
              <a:t>, co </a:t>
            </a:r>
            <a:r>
              <a:rPr lang="en-US" sz="2500" b="1" dirty="0" err="1" smtClean="0">
                <a:solidFill>
                  <a:srgbClr val="0000CC"/>
                </a:solidFill>
              </a:rPr>
              <a:t>lại</a:t>
            </a:r>
            <a:r>
              <a:rPr lang="en-US" sz="2500" b="1" dirty="0" smtClean="0">
                <a:solidFill>
                  <a:srgbClr val="0000CC"/>
                </a:solidFill>
              </a:rPr>
              <a:t> </a:t>
            </a:r>
            <a:r>
              <a:rPr lang="en-US" sz="2500" b="1" dirty="0" err="1" smtClean="0">
                <a:solidFill>
                  <a:srgbClr val="0000CC"/>
                </a:solidFill>
              </a:rPr>
              <a:t>hút</a:t>
            </a:r>
            <a:r>
              <a:rPr lang="en-US" sz="2500" b="1" dirty="0" smtClean="0">
                <a:solidFill>
                  <a:srgbClr val="0000CC"/>
                </a:solidFill>
              </a:rPr>
              <a:t> </a:t>
            </a:r>
            <a:r>
              <a:rPr lang="en-US" sz="2500" b="1" dirty="0" err="1" smtClean="0">
                <a:solidFill>
                  <a:srgbClr val="0000CC"/>
                </a:solidFill>
              </a:rPr>
              <a:t>giọt</a:t>
            </a:r>
            <a:r>
              <a:rPr lang="en-US" sz="2500" b="1" dirty="0" smtClean="0">
                <a:solidFill>
                  <a:srgbClr val="0000CC"/>
                </a:solidFill>
              </a:rPr>
              <a:t> </a:t>
            </a:r>
            <a:r>
              <a:rPr lang="en-US" sz="2500" b="1" dirty="0" err="1" smtClean="0">
                <a:solidFill>
                  <a:srgbClr val="0000CC"/>
                </a:solidFill>
              </a:rPr>
              <a:t>nước</a:t>
            </a:r>
            <a:r>
              <a:rPr lang="en-US" sz="2500" b="1" dirty="0" smtClean="0">
                <a:solidFill>
                  <a:srgbClr val="0000CC"/>
                </a:solidFill>
              </a:rPr>
              <a:t> </a:t>
            </a:r>
            <a:r>
              <a:rPr lang="en-US" sz="2500" b="1" dirty="0" err="1" smtClean="0">
                <a:solidFill>
                  <a:srgbClr val="0000CC"/>
                </a:solidFill>
              </a:rPr>
              <a:t>màu</a:t>
            </a:r>
            <a:r>
              <a:rPr lang="en-US" sz="2500" b="1" dirty="0" smtClean="0">
                <a:solidFill>
                  <a:srgbClr val="0000CC"/>
                </a:solidFill>
              </a:rPr>
              <a:t> </a:t>
            </a:r>
            <a:r>
              <a:rPr lang="en-US" sz="2500" b="1" dirty="0" err="1" smtClean="0">
                <a:solidFill>
                  <a:srgbClr val="0000CC"/>
                </a:solidFill>
              </a:rPr>
              <a:t>vào</a:t>
            </a:r>
            <a:r>
              <a:rPr lang="en-US" sz="2500" b="1" dirty="0" smtClean="0">
                <a:solidFill>
                  <a:srgbClr val="0000CC"/>
                </a:solidFill>
              </a:rPr>
              <a:t>. </a:t>
            </a:r>
            <a:r>
              <a:rPr lang="en-US" sz="2500" b="1" dirty="0" err="1" smtClean="0">
                <a:solidFill>
                  <a:srgbClr val="0000CC"/>
                </a:solidFill>
              </a:rPr>
              <a:t>Miếng</a:t>
            </a:r>
            <a:r>
              <a:rPr lang="en-US" sz="2500" b="1" dirty="0" smtClean="0">
                <a:solidFill>
                  <a:srgbClr val="0000CC"/>
                </a:solidFill>
              </a:rPr>
              <a:t> </a:t>
            </a:r>
            <a:r>
              <a:rPr lang="en-US" sz="2500" b="1" dirty="0" err="1" smtClean="0">
                <a:solidFill>
                  <a:srgbClr val="0000CC"/>
                </a:solidFill>
              </a:rPr>
              <a:t>gỗ</a:t>
            </a:r>
            <a:r>
              <a:rPr lang="en-US" sz="2500" b="1" dirty="0" smtClean="0">
                <a:solidFill>
                  <a:srgbClr val="0000CC"/>
                </a:solidFill>
              </a:rPr>
              <a:t> </a:t>
            </a:r>
            <a:r>
              <a:rPr lang="en-US" sz="2500" b="1" dirty="0" err="1" smtClean="0">
                <a:solidFill>
                  <a:srgbClr val="0000CC"/>
                </a:solidFill>
              </a:rPr>
              <a:t>có</a:t>
            </a:r>
            <a:r>
              <a:rPr lang="en-US" sz="2500" b="1" dirty="0" smtClean="0">
                <a:solidFill>
                  <a:srgbClr val="0000CC"/>
                </a:solidFill>
              </a:rPr>
              <a:t> </a:t>
            </a:r>
            <a:r>
              <a:rPr lang="en-US" sz="2500" b="1" dirty="0" err="1" smtClean="0">
                <a:solidFill>
                  <a:srgbClr val="0000CC"/>
                </a:solidFill>
              </a:rPr>
              <a:t>tác</a:t>
            </a:r>
            <a:r>
              <a:rPr lang="en-US" sz="2500" b="1" dirty="0" smtClean="0">
                <a:solidFill>
                  <a:srgbClr val="0000CC"/>
                </a:solidFill>
              </a:rPr>
              <a:t> </a:t>
            </a:r>
            <a:r>
              <a:rPr lang="en-US" sz="2500" b="1" dirty="0" err="1" smtClean="0">
                <a:solidFill>
                  <a:srgbClr val="0000CC"/>
                </a:solidFill>
              </a:rPr>
              <a:t>dụng</a:t>
            </a:r>
            <a:r>
              <a:rPr lang="en-US" sz="2500" b="1" dirty="0" smtClean="0">
                <a:solidFill>
                  <a:srgbClr val="0000CC"/>
                </a:solidFill>
              </a:rPr>
              <a:t> </a:t>
            </a:r>
            <a:r>
              <a:rPr lang="en-US" sz="2500" b="1" dirty="0" err="1" smtClean="0">
                <a:solidFill>
                  <a:srgbClr val="0000CC"/>
                </a:solidFill>
              </a:rPr>
              <a:t>ngăn</a:t>
            </a:r>
            <a:r>
              <a:rPr lang="en-US" sz="2500" b="1" dirty="0" smtClean="0">
                <a:solidFill>
                  <a:srgbClr val="0000CC"/>
                </a:solidFill>
              </a:rPr>
              <a:t> </a:t>
            </a:r>
            <a:r>
              <a:rPr lang="en-US" sz="2500" b="1" dirty="0" err="1" smtClean="0">
                <a:solidFill>
                  <a:srgbClr val="0000CC"/>
                </a:solidFill>
              </a:rPr>
              <a:t>cản</a:t>
            </a:r>
            <a:r>
              <a:rPr lang="en-US" sz="2500" b="1" dirty="0" smtClean="0">
                <a:solidFill>
                  <a:srgbClr val="0000CC"/>
                </a:solidFill>
              </a:rPr>
              <a:t> </a:t>
            </a:r>
            <a:r>
              <a:rPr lang="en-US" sz="2500" b="1" dirty="0" err="1" smtClean="0">
                <a:solidFill>
                  <a:srgbClr val="0000CC"/>
                </a:solidFill>
              </a:rPr>
              <a:t>nhiệt</a:t>
            </a:r>
            <a:r>
              <a:rPr lang="en-US" sz="2500" b="1" dirty="0" smtClean="0">
                <a:solidFill>
                  <a:srgbClr val="0000CC"/>
                </a:solidFill>
              </a:rPr>
              <a:t> </a:t>
            </a:r>
            <a:r>
              <a:rPr lang="en-US" sz="2500" b="1" dirty="0" err="1" smtClean="0">
                <a:solidFill>
                  <a:srgbClr val="0000CC"/>
                </a:solidFill>
              </a:rPr>
              <a:t>truyền</a:t>
            </a:r>
            <a:r>
              <a:rPr lang="en-US" sz="2500" b="1" dirty="0" smtClean="0">
                <a:solidFill>
                  <a:srgbClr val="0000CC"/>
                </a:solidFill>
              </a:rPr>
              <a:t> </a:t>
            </a:r>
            <a:r>
              <a:rPr lang="en-US" sz="2500" b="1" dirty="0" err="1" smtClean="0">
                <a:solidFill>
                  <a:srgbClr val="0000CC"/>
                </a:solidFill>
              </a:rPr>
              <a:t>từ</a:t>
            </a:r>
            <a:r>
              <a:rPr lang="en-US" sz="2500" b="1" dirty="0" smtClean="0">
                <a:solidFill>
                  <a:srgbClr val="0000CC"/>
                </a:solidFill>
              </a:rPr>
              <a:t> </a:t>
            </a:r>
            <a:r>
              <a:rPr lang="en-US" sz="2500" b="1" dirty="0" err="1" smtClean="0">
                <a:solidFill>
                  <a:srgbClr val="0000CC"/>
                </a:solidFill>
              </a:rPr>
              <a:t>đèn</a:t>
            </a:r>
            <a:r>
              <a:rPr lang="en-US" sz="2500" b="1" dirty="0" smtClean="0">
                <a:solidFill>
                  <a:srgbClr val="0000CC"/>
                </a:solidFill>
              </a:rPr>
              <a:t> </a:t>
            </a:r>
            <a:r>
              <a:rPr lang="en-US" sz="2500" b="1" dirty="0" err="1" smtClean="0">
                <a:solidFill>
                  <a:srgbClr val="0000CC"/>
                </a:solidFill>
              </a:rPr>
              <a:t>đến</a:t>
            </a:r>
            <a:r>
              <a:rPr lang="en-US" sz="2500" b="1" dirty="0" smtClean="0">
                <a:solidFill>
                  <a:srgbClr val="0000CC"/>
                </a:solidFill>
              </a:rPr>
              <a:t> </a:t>
            </a:r>
            <a:r>
              <a:rPr lang="en-US" sz="2500" b="1" dirty="0" err="1" smtClean="0">
                <a:solidFill>
                  <a:srgbClr val="0000CC"/>
                </a:solidFill>
              </a:rPr>
              <a:t>bình</a:t>
            </a:r>
            <a:r>
              <a:rPr lang="en-US" sz="2500" b="1" dirty="0" smtClean="0">
                <a:solidFill>
                  <a:srgbClr val="0000CC"/>
                </a:solidFill>
              </a:rPr>
              <a:t> </a:t>
            </a:r>
            <a:r>
              <a:rPr lang="en-US" sz="2500" b="1" dirty="0" err="1" smtClean="0">
                <a:solidFill>
                  <a:srgbClr val="0000CC"/>
                </a:solidFill>
              </a:rPr>
              <a:t>cầu</a:t>
            </a:r>
            <a:r>
              <a:rPr lang="en-US" sz="2500" b="1" dirty="0" smtClean="0">
                <a:solidFill>
                  <a:srgbClr val="0000CC"/>
                </a:solidFill>
              </a:rPr>
              <a:t>.</a:t>
            </a:r>
            <a:endParaRPr lang="en-US" sz="2500" b="1" dirty="0">
              <a:solidFill>
                <a:srgbClr val="0000C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4768342"/>
            <a:ext cx="8137301" cy="1175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500" dirty="0"/>
              <a:t>C9:</a:t>
            </a:r>
            <a:r>
              <a:rPr lang="en-US" sz="2500" b="1" dirty="0" smtClean="0">
                <a:solidFill>
                  <a:schemeClr val="tx1"/>
                </a:solidFill>
              </a:rPr>
              <a:t> </a:t>
            </a:r>
            <a:r>
              <a:rPr lang="en-US" sz="2500" b="1" dirty="0" err="1" smtClean="0">
                <a:solidFill>
                  <a:schemeClr val="tx1"/>
                </a:solidFill>
              </a:rPr>
              <a:t>Sự</a:t>
            </a:r>
            <a:r>
              <a:rPr lang="en-US" sz="2500" b="1" dirty="0" smtClean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truyền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nhiệt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từ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nguồn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nhiệt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tới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bình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có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phải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là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dẫn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nhiệt</a:t>
            </a:r>
            <a:r>
              <a:rPr lang="en-US" sz="2500" b="1" dirty="0">
                <a:solidFill>
                  <a:schemeClr val="tx1"/>
                </a:solidFill>
              </a:rPr>
              <a:t> hay </a:t>
            </a:r>
            <a:r>
              <a:rPr lang="en-US" sz="2500" b="1" dirty="0" err="1">
                <a:solidFill>
                  <a:schemeClr val="tx1"/>
                </a:solidFill>
              </a:rPr>
              <a:t>đối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lưu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không</a:t>
            </a:r>
            <a:r>
              <a:rPr lang="en-US" sz="2500" b="1" dirty="0">
                <a:solidFill>
                  <a:schemeClr val="tx1"/>
                </a:solidFill>
              </a:rPr>
              <a:t>? </a:t>
            </a:r>
            <a:r>
              <a:rPr lang="en-US" sz="2500" b="1" dirty="0" err="1">
                <a:solidFill>
                  <a:schemeClr val="tx1"/>
                </a:solidFill>
              </a:rPr>
              <a:t>Tại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sao</a:t>
            </a:r>
            <a:r>
              <a:rPr lang="en-US" sz="25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9" name="Rectangle 8"/>
          <p:cNvSpPr/>
          <p:nvPr/>
        </p:nvSpPr>
        <p:spPr>
          <a:xfrm>
            <a:off x="365974" y="4212610"/>
            <a:ext cx="8412051" cy="24929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600" dirty="0">
                <a:solidFill>
                  <a:srgbClr val="C00000"/>
                </a:solidFill>
              </a:rPr>
              <a:t>C9:</a:t>
            </a:r>
            <a:r>
              <a:rPr lang="en-US" sz="2600" b="1" dirty="0" smtClean="0">
                <a:solidFill>
                  <a:srgbClr val="C00000"/>
                </a:solidFill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</a:rPr>
              <a:t>Sự</a:t>
            </a:r>
            <a:r>
              <a:rPr lang="en-US" sz="2600" b="1" dirty="0" smtClean="0">
                <a:solidFill>
                  <a:srgbClr val="C00000"/>
                </a:solidFill>
              </a:rPr>
              <a:t> </a:t>
            </a:r>
            <a:r>
              <a:rPr lang="en-US" sz="2600" b="1" dirty="0" err="1">
                <a:solidFill>
                  <a:srgbClr val="C00000"/>
                </a:solidFill>
              </a:rPr>
              <a:t>truyền</a:t>
            </a:r>
            <a:r>
              <a:rPr lang="en-US" sz="2600" b="1" dirty="0">
                <a:solidFill>
                  <a:srgbClr val="C00000"/>
                </a:solidFill>
              </a:rPr>
              <a:t> </a:t>
            </a:r>
            <a:r>
              <a:rPr lang="en-US" sz="2600" b="1" dirty="0" err="1">
                <a:solidFill>
                  <a:srgbClr val="C00000"/>
                </a:solidFill>
              </a:rPr>
              <a:t>nhiệt</a:t>
            </a:r>
            <a:r>
              <a:rPr lang="en-US" sz="2600" b="1" dirty="0">
                <a:solidFill>
                  <a:srgbClr val="C00000"/>
                </a:solidFill>
              </a:rPr>
              <a:t> </a:t>
            </a:r>
            <a:r>
              <a:rPr lang="en-US" sz="2600" b="1" dirty="0" err="1">
                <a:solidFill>
                  <a:srgbClr val="C00000"/>
                </a:solidFill>
              </a:rPr>
              <a:t>từ</a:t>
            </a:r>
            <a:r>
              <a:rPr lang="en-US" sz="2600" b="1" dirty="0">
                <a:solidFill>
                  <a:srgbClr val="C00000"/>
                </a:solidFill>
              </a:rPr>
              <a:t> </a:t>
            </a:r>
            <a:r>
              <a:rPr lang="en-US" sz="2600" b="1" dirty="0" err="1">
                <a:solidFill>
                  <a:srgbClr val="C00000"/>
                </a:solidFill>
              </a:rPr>
              <a:t>nguồn</a:t>
            </a:r>
            <a:r>
              <a:rPr lang="en-US" sz="2600" b="1" dirty="0">
                <a:solidFill>
                  <a:srgbClr val="C00000"/>
                </a:solidFill>
              </a:rPr>
              <a:t> </a:t>
            </a:r>
            <a:r>
              <a:rPr lang="en-US" sz="2600" b="1" dirty="0" err="1">
                <a:solidFill>
                  <a:srgbClr val="C00000"/>
                </a:solidFill>
              </a:rPr>
              <a:t>nhiệt</a:t>
            </a:r>
            <a:r>
              <a:rPr lang="en-US" sz="2600" b="1" dirty="0">
                <a:solidFill>
                  <a:srgbClr val="C00000"/>
                </a:solidFill>
              </a:rPr>
              <a:t> </a:t>
            </a:r>
            <a:r>
              <a:rPr lang="en-US" sz="2600" b="1" dirty="0" err="1">
                <a:solidFill>
                  <a:srgbClr val="C00000"/>
                </a:solidFill>
              </a:rPr>
              <a:t>tới</a:t>
            </a:r>
            <a:r>
              <a:rPr lang="en-US" sz="2600" b="1" dirty="0">
                <a:solidFill>
                  <a:srgbClr val="C00000"/>
                </a:solidFill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</a:rPr>
              <a:t>bình</a:t>
            </a:r>
            <a:r>
              <a:rPr lang="en-US" sz="2600" dirty="0">
                <a:solidFill>
                  <a:srgbClr val="C00000"/>
                </a:solidFill>
              </a:rPr>
              <a:t> </a:t>
            </a:r>
            <a:r>
              <a:rPr lang="en-US" sz="2600" dirty="0" err="1" smtClean="0">
                <a:solidFill>
                  <a:srgbClr val="C00000"/>
                </a:solidFill>
              </a:rPr>
              <a:t>cầu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err="1" smtClean="0">
                <a:solidFill>
                  <a:srgbClr val="C00000"/>
                </a:solidFill>
              </a:rPr>
              <a:t>không</a:t>
            </a:r>
            <a:r>
              <a:rPr lang="en-US" sz="2600" b="1" dirty="0" smtClean="0">
                <a:solidFill>
                  <a:srgbClr val="C00000"/>
                </a:solidFill>
              </a:rPr>
              <a:t> </a:t>
            </a:r>
            <a:r>
              <a:rPr lang="en-US" sz="2600" b="1" dirty="0" err="1">
                <a:solidFill>
                  <a:srgbClr val="C00000"/>
                </a:solidFill>
              </a:rPr>
              <a:t>phải</a:t>
            </a:r>
            <a:r>
              <a:rPr lang="en-US" sz="2600" b="1" dirty="0">
                <a:solidFill>
                  <a:srgbClr val="C00000"/>
                </a:solidFill>
              </a:rPr>
              <a:t> </a:t>
            </a:r>
            <a:r>
              <a:rPr lang="en-US" sz="2600" b="1" dirty="0" err="1">
                <a:solidFill>
                  <a:srgbClr val="C00000"/>
                </a:solidFill>
              </a:rPr>
              <a:t>là</a:t>
            </a:r>
            <a:r>
              <a:rPr lang="en-US" sz="2600" b="1" dirty="0">
                <a:solidFill>
                  <a:srgbClr val="C00000"/>
                </a:solidFill>
              </a:rPr>
              <a:t> </a:t>
            </a:r>
            <a:r>
              <a:rPr lang="en-US" sz="2600" b="1" dirty="0" err="1">
                <a:solidFill>
                  <a:srgbClr val="C00000"/>
                </a:solidFill>
              </a:rPr>
              <a:t>dẫn</a:t>
            </a:r>
            <a:r>
              <a:rPr lang="en-US" sz="2600" b="1" dirty="0">
                <a:solidFill>
                  <a:srgbClr val="C00000"/>
                </a:solidFill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</a:rPr>
              <a:t>nhiệt</a:t>
            </a:r>
            <a:r>
              <a:rPr lang="en-US" sz="2600" b="1" dirty="0" smtClean="0">
                <a:solidFill>
                  <a:srgbClr val="C00000"/>
                </a:solidFill>
              </a:rPr>
              <a:t>. </a:t>
            </a:r>
            <a:r>
              <a:rPr lang="en-US" sz="2600" dirty="0" err="1">
                <a:solidFill>
                  <a:srgbClr val="C00000"/>
                </a:solidFill>
              </a:rPr>
              <a:t>Vì</a:t>
            </a:r>
            <a:r>
              <a:rPr lang="en-US" sz="2600" dirty="0">
                <a:solidFill>
                  <a:srgbClr val="C00000"/>
                </a:solidFill>
              </a:rPr>
              <a:t> </a:t>
            </a:r>
            <a:r>
              <a:rPr lang="en-US" sz="2600" dirty="0" err="1">
                <a:solidFill>
                  <a:srgbClr val="C00000"/>
                </a:solidFill>
              </a:rPr>
              <a:t>không</a:t>
            </a:r>
            <a:r>
              <a:rPr lang="en-US" sz="2600" dirty="0">
                <a:solidFill>
                  <a:srgbClr val="C00000"/>
                </a:solidFill>
              </a:rPr>
              <a:t> </a:t>
            </a:r>
            <a:r>
              <a:rPr lang="en-US" sz="2600" dirty="0" err="1">
                <a:solidFill>
                  <a:srgbClr val="C00000"/>
                </a:solidFill>
              </a:rPr>
              <a:t>khí</a:t>
            </a:r>
            <a:r>
              <a:rPr lang="en-US" sz="2600" dirty="0">
                <a:solidFill>
                  <a:srgbClr val="C00000"/>
                </a:solidFill>
              </a:rPr>
              <a:t> </a:t>
            </a:r>
            <a:r>
              <a:rPr lang="en-US" sz="2600" dirty="0" err="1">
                <a:solidFill>
                  <a:srgbClr val="C00000"/>
                </a:solidFill>
              </a:rPr>
              <a:t>dẫn</a:t>
            </a:r>
            <a:r>
              <a:rPr lang="en-US" sz="2600" dirty="0">
                <a:solidFill>
                  <a:srgbClr val="C00000"/>
                </a:solidFill>
              </a:rPr>
              <a:t> </a:t>
            </a:r>
            <a:r>
              <a:rPr lang="en-US" sz="2600" dirty="0" err="1">
                <a:solidFill>
                  <a:srgbClr val="C00000"/>
                </a:solidFill>
              </a:rPr>
              <a:t>nhiệt</a:t>
            </a:r>
            <a:r>
              <a:rPr lang="en-US" sz="2600" dirty="0">
                <a:solidFill>
                  <a:srgbClr val="C00000"/>
                </a:solidFill>
              </a:rPr>
              <a:t> </a:t>
            </a:r>
            <a:r>
              <a:rPr lang="en-US" sz="2600" dirty="0" err="1" smtClean="0">
                <a:solidFill>
                  <a:srgbClr val="C00000"/>
                </a:solidFill>
              </a:rPr>
              <a:t>kém</a:t>
            </a:r>
            <a:r>
              <a:rPr lang="en-US" sz="2600" dirty="0" smtClean="0">
                <a:solidFill>
                  <a:srgbClr val="C00000"/>
                </a:solidFill>
              </a:rPr>
              <a:t>, </a:t>
            </a:r>
            <a:r>
              <a:rPr lang="en-US" sz="2600" dirty="0" err="1" smtClean="0">
                <a:solidFill>
                  <a:srgbClr val="C00000"/>
                </a:solidFill>
              </a:rPr>
              <a:t>cũng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err="1" smtClean="0">
                <a:solidFill>
                  <a:srgbClr val="C00000"/>
                </a:solidFill>
              </a:rPr>
              <a:t>không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err="1" smtClean="0">
                <a:solidFill>
                  <a:srgbClr val="C00000"/>
                </a:solidFill>
              </a:rPr>
              <a:t>phải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b="1" dirty="0" err="1">
                <a:solidFill>
                  <a:srgbClr val="C00000"/>
                </a:solidFill>
              </a:rPr>
              <a:t>đối</a:t>
            </a:r>
            <a:r>
              <a:rPr lang="en-US" sz="2600" b="1" dirty="0">
                <a:solidFill>
                  <a:srgbClr val="C00000"/>
                </a:solidFill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</a:rPr>
              <a:t>lưu</a:t>
            </a:r>
            <a:r>
              <a:rPr lang="en-US" sz="2600" b="1" dirty="0" smtClean="0">
                <a:solidFill>
                  <a:srgbClr val="C00000"/>
                </a:solidFill>
              </a:rPr>
              <a:t>. </a:t>
            </a:r>
            <a:r>
              <a:rPr lang="en-US" sz="2600" b="1" dirty="0" err="1" smtClean="0">
                <a:solidFill>
                  <a:srgbClr val="C00000"/>
                </a:solidFill>
              </a:rPr>
              <a:t>vì</a:t>
            </a:r>
            <a:r>
              <a:rPr lang="en-US" sz="2600" b="1" dirty="0" smtClean="0">
                <a:solidFill>
                  <a:srgbClr val="C00000"/>
                </a:solidFill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</a:rPr>
              <a:t>đối</a:t>
            </a:r>
            <a:r>
              <a:rPr lang="en-US" sz="2600" b="1" dirty="0" smtClean="0">
                <a:solidFill>
                  <a:srgbClr val="C00000"/>
                </a:solidFill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</a:rPr>
              <a:t>lưu</a:t>
            </a:r>
            <a:r>
              <a:rPr lang="en-US" sz="2600" b="1" dirty="0" smtClean="0">
                <a:solidFill>
                  <a:srgbClr val="C00000"/>
                </a:solidFill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</a:rPr>
              <a:t>là</a:t>
            </a:r>
            <a:r>
              <a:rPr lang="en-US" sz="2600" b="1" dirty="0" smtClean="0">
                <a:solidFill>
                  <a:srgbClr val="C00000"/>
                </a:solidFill>
              </a:rPr>
              <a:t> </a:t>
            </a:r>
            <a:r>
              <a:rPr lang="en-US" sz="2600" dirty="0" err="1" smtClean="0">
                <a:solidFill>
                  <a:srgbClr val="C00000"/>
                </a:solidFill>
              </a:rPr>
              <a:t>sự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err="1">
                <a:solidFill>
                  <a:srgbClr val="C00000"/>
                </a:solidFill>
              </a:rPr>
              <a:t>truyền</a:t>
            </a:r>
            <a:r>
              <a:rPr lang="en-US" sz="2600" dirty="0">
                <a:solidFill>
                  <a:srgbClr val="C00000"/>
                </a:solidFill>
              </a:rPr>
              <a:t> </a:t>
            </a:r>
            <a:r>
              <a:rPr lang="en-US" sz="2600" dirty="0" err="1">
                <a:solidFill>
                  <a:srgbClr val="C00000"/>
                </a:solidFill>
              </a:rPr>
              <a:t>nhiệt</a:t>
            </a:r>
            <a:r>
              <a:rPr lang="en-US" sz="2600" dirty="0">
                <a:solidFill>
                  <a:srgbClr val="C00000"/>
                </a:solidFill>
              </a:rPr>
              <a:t> </a:t>
            </a:r>
            <a:r>
              <a:rPr lang="en-US" sz="2600" dirty="0" err="1">
                <a:solidFill>
                  <a:srgbClr val="C00000"/>
                </a:solidFill>
              </a:rPr>
              <a:t>bằng</a:t>
            </a:r>
            <a:r>
              <a:rPr lang="en-US" sz="2600" dirty="0">
                <a:solidFill>
                  <a:srgbClr val="C00000"/>
                </a:solidFill>
              </a:rPr>
              <a:t> </a:t>
            </a:r>
            <a:r>
              <a:rPr lang="en-US" sz="2600" dirty="0" err="1">
                <a:solidFill>
                  <a:srgbClr val="C00000"/>
                </a:solidFill>
              </a:rPr>
              <a:t>các</a:t>
            </a:r>
            <a:r>
              <a:rPr lang="en-US" sz="2600" dirty="0">
                <a:solidFill>
                  <a:srgbClr val="C00000"/>
                </a:solidFill>
              </a:rPr>
              <a:t> </a:t>
            </a:r>
            <a:r>
              <a:rPr lang="en-US" sz="2600" dirty="0" err="1">
                <a:solidFill>
                  <a:srgbClr val="C00000"/>
                </a:solidFill>
              </a:rPr>
              <a:t>dòng</a:t>
            </a:r>
            <a:r>
              <a:rPr lang="en-US" sz="2600" dirty="0">
                <a:solidFill>
                  <a:srgbClr val="C00000"/>
                </a:solidFill>
              </a:rPr>
              <a:t> </a:t>
            </a:r>
            <a:r>
              <a:rPr lang="en-US" sz="2600" dirty="0" err="1">
                <a:solidFill>
                  <a:srgbClr val="C00000"/>
                </a:solidFill>
              </a:rPr>
              <a:t>chất</a:t>
            </a:r>
            <a:r>
              <a:rPr lang="en-US" sz="2600" dirty="0">
                <a:solidFill>
                  <a:srgbClr val="C00000"/>
                </a:solidFill>
              </a:rPr>
              <a:t> </a:t>
            </a:r>
            <a:r>
              <a:rPr lang="en-US" sz="2600" dirty="0" err="1">
                <a:solidFill>
                  <a:srgbClr val="C00000"/>
                </a:solidFill>
              </a:rPr>
              <a:t>lỏng</a:t>
            </a:r>
            <a:r>
              <a:rPr lang="en-US" sz="2600" dirty="0">
                <a:solidFill>
                  <a:srgbClr val="C00000"/>
                </a:solidFill>
              </a:rPr>
              <a:t> </a:t>
            </a:r>
            <a:r>
              <a:rPr lang="en-US" sz="2600" dirty="0" err="1">
                <a:solidFill>
                  <a:srgbClr val="C00000"/>
                </a:solidFill>
              </a:rPr>
              <a:t>hoặc</a:t>
            </a:r>
            <a:r>
              <a:rPr lang="en-US" sz="2600" dirty="0">
                <a:solidFill>
                  <a:srgbClr val="C00000"/>
                </a:solidFill>
              </a:rPr>
              <a:t> </a:t>
            </a:r>
            <a:r>
              <a:rPr lang="en-US" sz="2600" dirty="0" err="1">
                <a:solidFill>
                  <a:srgbClr val="C00000"/>
                </a:solidFill>
              </a:rPr>
              <a:t>chất</a:t>
            </a:r>
            <a:r>
              <a:rPr lang="en-US" sz="2600" dirty="0">
                <a:solidFill>
                  <a:srgbClr val="C00000"/>
                </a:solidFill>
              </a:rPr>
              <a:t> </a:t>
            </a:r>
            <a:r>
              <a:rPr lang="en-US" sz="2600" dirty="0" err="1">
                <a:solidFill>
                  <a:srgbClr val="C00000"/>
                </a:solidFill>
              </a:rPr>
              <a:t>khí</a:t>
            </a:r>
            <a:r>
              <a:rPr lang="en-US" sz="2600" b="1" dirty="0" smtClean="0">
                <a:solidFill>
                  <a:srgbClr val="C00000"/>
                </a:solidFill>
              </a:rPr>
              <a:t>. </a:t>
            </a:r>
            <a:endParaRPr lang="en-US" sz="2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2803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  <p:bldP spid="7" grpId="0" animBg="1"/>
      <p:bldP spid="8" grpId="0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08" name="Picture 2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3543" y="6248400"/>
            <a:ext cx="751687" cy="7516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73064" y="0"/>
            <a:ext cx="84930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u="sng" dirty="0" smtClean="0">
                <a:solidFill>
                  <a:srgbClr val="FF0000"/>
                </a:solidFill>
              </a:rPr>
              <a:t>III</a:t>
            </a:r>
            <a:r>
              <a:rPr lang="en-US" altLang="en-US" u="sng" dirty="0" smtClean="0">
                <a:solidFill>
                  <a:srgbClr val="FF0000"/>
                </a:solidFill>
              </a:rPr>
              <a:t>. </a:t>
            </a:r>
            <a:r>
              <a:rPr lang="en-US" altLang="en-US" u="sng" dirty="0" smtClean="0">
                <a:solidFill>
                  <a:srgbClr val="FF0000"/>
                </a:solidFill>
              </a:rPr>
              <a:t>BỨC XẠ NHIỆT</a:t>
            </a:r>
            <a:endParaRPr lang="en-US" altLang="en-US" u="sng" dirty="0">
              <a:solidFill>
                <a:srgbClr val="FF0000"/>
              </a:solidFill>
            </a:endParaRPr>
          </a:p>
        </p:txBody>
      </p:sp>
      <p:sp>
        <p:nvSpPr>
          <p:cNvPr id="34" name="Text Box 4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95311" y="1687139"/>
            <a:ext cx="8014767" cy="181588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b="1" u="sng" dirty="0" err="1" smtClean="0">
                <a:solidFill>
                  <a:srgbClr val="FF0000"/>
                </a:solidFill>
                <a:latin typeface="Tahoma" panose="020B0604030504040204" pitchFamily="34" charset="0"/>
              </a:rPr>
              <a:t>Kết</a:t>
            </a:r>
            <a:r>
              <a:rPr lang="en-US" altLang="en-US" sz="2800" b="1" u="sng" dirty="0" smtClean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b="1" u="sng" dirty="0" err="1" smtClean="0">
                <a:solidFill>
                  <a:srgbClr val="FF0000"/>
                </a:solidFill>
                <a:latin typeface="Tahoma" panose="020B0604030504040204" pitchFamily="34" charset="0"/>
              </a:rPr>
              <a:t>luận</a:t>
            </a:r>
            <a:r>
              <a:rPr lang="en-US" altLang="en-US" sz="2800" b="1" dirty="0" smtClean="0">
                <a:latin typeface="Tahoma" panose="020B0604030504040204" pitchFamily="34" charset="0"/>
              </a:rPr>
              <a:t>: 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- </a:t>
            </a:r>
            <a:r>
              <a:rPr lang="en-US" sz="2800" dirty="0" err="1" smtClean="0"/>
              <a:t>Bức</a:t>
            </a:r>
            <a:r>
              <a:rPr lang="en-US" sz="2800" dirty="0" smtClean="0"/>
              <a:t> </a:t>
            </a:r>
            <a:r>
              <a:rPr lang="en-US" sz="2800" dirty="0" err="1"/>
              <a:t>xạ</a:t>
            </a:r>
            <a:r>
              <a:rPr lang="en-US" sz="2800" dirty="0"/>
              <a:t> </a:t>
            </a:r>
            <a:r>
              <a:rPr lang="en-US" sz="2800" dirty="0" err="1"/>
              <a:t>nhiệt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sự</a:t>
            </a:r>
            <a:r>
              <a:rPr lang="en-US" sz="2800" dirty="0"/>
              <a:t> </a:t>
            </a:r>
            <a:r>
              <a:rPr lang="en-US" sz="2800" dirty="0" err="1"/>
              <a:t>truyền</a:t>
            </a:r>
            <a:r>
              <a:rPr lang="en-US" sz="2800" dirty="0"/>
              <a:t> </a:t>
            </a:r>
            <a:r>
              <a:rPr lang="en-US" sz="2800" dirty="0" err="1"/>
              <a:t>nhiệt</a:t>
            </a:r>
            <a:r>
              <a:rPr lang="en-US" sz="2800" dirty="0"/>
              <a:t> </a:t>
            </a:r>
            <a:r>
              <a:rPr lang="en-US" sz="2800" dirty="0" err="1"/>
              <a:t>bằng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tia</a:t>
            </a:r>
            <a:r>
              <a:rPr lang="en-US" sz="2800" dirty="0"/>
              <a:t> </a:t>
            </a:r>
            <a:r>
              <a:rPr lang="en-US" sz="2800" dirty="0" err="1"/>
              <a:t>nhiệt</a:t>
            </a:r>
            <a:r>
              <a:rPr lang="en-US" sz="2800" dirty="0"/>
              <a:t> </a:t>
            </a:r>
            <a:r>
              <a:rPr lang="en-US" sz="2800" dirty="0" err="1"/>
              <a:t>đi</a:t>
            </a:r>
            <a:r>
              <a:rPr lang="en-US" sz="2800" dirty="0"/>
              <a:t> </a:t>
            </a:r>
            <a:r>
              <a:rPr lang="en-US" sz="2800" dirty="0" err="1"/>
              <a:t>thẳng</a:t>
            </a:r>
            <a:r>
              <a:rPr lang="en-US" sz="2800" dirty="0"/>
              <a:t>. 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-28575" y="1219200"/>
            <a:ext cx="762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7" tIns="45714" rIns="91427" bIns="45714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b="0" dirty="0">
                <a:solidFill>
                  <a:srgbClr val="FF3300"/>
                </a:solidFill>
                <a:sym typeface="Wingdings" panose="05000000000000000000" pitchFamily="2" charset="2"/>
              </a:rPr>
              <a:t></a:t>
            </a:r>
            <a:endParaRPr lang="en-US" altLang="en-US" sz="6000" b="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937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905000" y="1371600"/>
            <a:ext cx="4724400" cy="4572000"/>
          </a:xfrm>
          <a:prstGeom prst="ellipse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8675" name="Picture 11" descr="Earth-06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86000"/>
            <a:ext cx="2895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4" descr="10ngay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200" y="-76200"/>
            <a:ext cx="1828800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cxnSp>
        <p:nvCxnSpPr>
          <p:cNvPr id="9" name="Straight Arrow Connector 8"/>
          <p:cNvCxnSpPr/>
          <p:nvPr/>
        </p:nvCxnSpPr>
        <p:spPr>
          <a:xfrm rot="10800000" flipV="1">
            <a:off x="4495800" y="381000"/>
            <a:ext cx="2667000" cy="2209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4953000" y="762000"/>
            <a:ext cx="2667000" cy="2133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 flipV="1">
            <a:off x="5181600" y="1219200"/>
            <a:ext cx="2667000" cy="2209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 flipV="1">
            <a:off x="5410200" y="1600200"/>
            <a:ext cx="2743200" cy="2286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838199" y="5434011"/>
            <a:ext cx="7467601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b="1" dirty="0" err="1" smtClean="0">
                <a:solidFill>
                  <a:srgbClr val="0000FF"/>
                </a:solidFill>
              </a:rPr>
              <a:t>Năng</a:t>
            </a:r>
            <a:r>
              <a:rPr lang="en-US" altLang="en-US" sz="40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lượng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của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Mặt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Trời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truyền</a:t>
            </a:r>
            <a:endParaRPr lang="en-US" altLang="en-US" sz="4000" b="1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đến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Trái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Đất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bằng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cách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nào</a:t>
            </a:r>
            <a:r>
              <a:rPr lang="en-US" altLang="en-US" sz="4000" b="1" dirty="0">
                <a:solidFill>
                  <a:srgbClr val="0000FF"/>
                </a:solidFill>
              </a:rPr>
              <a:t>?</a:t>
            </a:r>
            <a:r>
              <a:rPr lang="en-US" altLang="en-US" sz="4000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 rot="19200432">
            <a:off x="5189575" y="201200"/>
            <a:ext cx="3764326" cy="1487152"/>
          </a:xfrm>
          <a:prstGeom prst="rect">
            <a:avLst/>
          </a:prstGeom>
          <a:noFill/>
        </p:spPr>
        <p:txBody>
          <a:bodyPr spcFirstLastPara="1">
            <a:prstTxWarp prst="textArchUp">
              <a:avLst>
                <a:gd name="adj" fmla="val 12665022"/>
              </a:avLst>
            </a:prstTxWarp>
            <a:spAutoFit/>
          </a:bodyPr>
          <a:lstStyle/>
          <a:p>
            <a:pPr>
              <a:defRPr/>
            </a:pPr>
            <a:r>
              <a:rPr lang="en-US" sz="2800" b="1" dirty="0" err="1">
                <a:solidFill>
                  <a:srgbClr val="FF0000"/>
                </a:solidFill>
                <a:latin typeface="+mj-lt"/>
              </a:rPr>
              <a:t>Khoảng</a:t>
            </a:r>
            <a:r>
              <a:rPr lang="en-US" sz="2800" b="1" dirty="0">
                <a:solidFill>
                  <a:srgbClr val="FF0000"/>
                </a:solidFill>
                <a:latin typeface="+mj-lt"/>
              </a:rPr>
              <a:t> </a:t>
            </a:r>
          </a:p>
          <a:p>
            <a:pPr>
              <a:defRPr/>
            </a:pPr>
            <a:r>
              <a:rPr lang="en-US" sz="2800" b="1" dirty="0" err="1">
                <a:solidFill>
                  <a:srgbClr val="FF0000"/>
                </a:solidFill>
                <a:latin typeface="+mj-lt"/>
              </a:rPr>
              <a:t>chân</a:t>
            </a:r>
            <a:r>
              <a:rPr lang="en-US" sz="28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j-lt"/>
              </a:rPr>
              <a:t>không</a:t>
            </a:r>
            <a:endParaRPr lang="en-US" sz="28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5855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2"/>
            <a:ext cx="9148763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304800" y="1072921"/>
            <a:ext cx="86868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40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TIẾT 29 – BÀI 22,23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4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CHỦ ĐỀ: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4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CÁC HÌNH THỨC TRUYỀN NHIỆT       </a:t>
            </a:r>
            <a:endParaRPr lang="en-US" altLang="en-US" sz="40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08" name="Picture 2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3543" y="6248400"/>
            <a:ext cx="751687" cy="7516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73064" y="0"/>
            <a:ext cx="84930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u="sng" dirty="0" smtClean="0">
                <a:solidFill>
                  <a:srgbClr val="FF0000"/>
                </a:solidFill>
              </a:rPr>
              <a:t>III. ĐỐI LƯU – BỨC XẠ NHIỆT</a:t>
            </a:r>
            <a:endParaRPr lang="en-US" altLang="en-US" u="sng" dirty="0">
              <a:solidFill>
                <a:srgbClr val="FF0000"/>
              </a:solidFill>
            </a:endParaRPr>
          </a:p>
        </p:txBody>
      </p:sp>
      <p:sp>
        <p:nvSpPr>
          <p:cNvPr id="34" name="Text Box 4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77376" y="1600200"/>
            <a:ext cx="7786167" cy="181588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b="1" u="sng" dirty="0" err="1" smtClean="0">
                <a:solidFill>
                  <a:srgbClr val="FF0000"/>
                </a:solidFill>
                <a:latin typeface="Tahoma" panose="020B0604030504040204" pitchFamily="34" charset="0"/>
              </a:rPr>
              <a:t>Kết</a:t>
            </a:r>
            <a:r>
              <a:rPr lang="en-US" altLang="en-US" sz="2800" b="1" u="sng" dirty="0" smtClean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b="1" u="sng" dirty="0" err="1" smtClean="0">
                <a:solidFill>
                  <a:srgbClr val="FF0000"/>
                </a:solidFill>
                <a:latin typeface="Tahoma" panose="020B0604030504040204" pitchFamily="34" charset="0"/>
              </a:rPr>
              <a:t>luận</a:t>
            </a:r>
            <a:r>
              <a:rPr lang="en-US" altLang="en-US" sz="2800" b="1" dirty="0" smtClean="0">
                <a:latin typeface="Tahoma" panose="020B0604030504040204" pitchFamily="34" charset="0"/>
              </a:rPr>
              <a:t>: </a:t>
            </a:r>
          </a:p>
          <a:p>
            <a:pPr marL="571500" indent="-571500" algn="just">
              <a:lnSpc>
                <a:spcPct val="150000"/>
              </a:lnSpc>
              <a:buFontTx/>
              <a:buChar char="-"/>
            </a:pPr>
            <a:r>
              <a:rPr lang="en-US" sz="2800" dirty="0" err="1" smtClean="0"/>
              <a:t>Bức</a:t>
            </a:r>
            <a:r>
              <a:rPr lang="en-US" sz="2800" dirty="0" smtClean="0"/>
              <a:t> </a:t>
            </a:r>
            <a:r>
              <a:rPr lang="en-US" sz="2800" dirty="0" err="1"/>
              <a:t>xạ</a:t>
            </a:r>
            <a:r>
              <a:rPr lang="en-US" sz="2800" dirty="0"/>
              <a:t> </a:t>
            </a:r>
            <a:r>
              <a:rPr lang="en-US" sz="2800" dirty="0" err="1"/>
              <a:t>nhiệt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sự</a:t>
            </a:r>
            <a:r>
              <a:rPr lang="en-US" sz="2800" dirty="0"/>
              <a:t> </a:t>
            </a:r>
            <a:r>
              <a:rPr lang="en-US" sz="2800" dirty="0" err="1"/>
              <a:t>truyền</a:t>
            </a:r>
            <a:r>
              <a:rPr lang="en-US" sz="2800" dirty="0"/>
              <a:t> </a:t>
            </a:r>
            <a:r>
              <a:rPr lang="en-US" sz="2800" dirty="0" err="1"/>
              <a:t>nhiệt</a:t>
            </a:r>
            <a:r>
              <a:rPr lang="en-US" sz="2800" dirty="0"/>
              <a:t> </a:t>
            </a:r>
            <a:r>
              <a:rPr lang="en-US" sz="2800" dirty="0" err="1"/>
              <a:t>bằng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tia</a:t>
            </a:r>
            <a:r>
              <a:rPr lang="en-US" sz="2800" dirty="0"/>
              <a:t> </a:t>
            </a:r>
            <a:r>
              <a:rPr lang="en-US" sz="2800" dirty="0" err="1"/>
              <a:t>nhiệt</a:t>
            </a:r>
            <a:r>
              <a:rPr lang="en-US" sz="2800" dirty="0"/>
              <a:t> </a:t>
            </a:r>
            <a:r>
              <a:rPr lang="en-US" sz="2800" dirty="0" err="1"/>
              <a:t>đi</a:t>
            </a:r>
            <a:r>
              <a:rPr lang="en-US" sz="2800" dirty="0"/>
              <a:t> </a:t>
            </a:r>
            <a:r>
              <a:rPr lang="en-US" sz="2800" dirty="0" err="1"/>
              <a:t>thẳng</a:t>
            </a:r>
            <a:r>
              <a:rPr lang="en-US" sz="2800" dirty="0" smtClean="0"/>
              <a:t>.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-28575" y="1219200"/>
            <a:ext cx="762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7" tIns="45714" rIns="91427" bIns="45714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b="0" dirty="0">
                <a:solidFill>
                  <a:srgbClr val="FF3300"/>
                </a:solidFill>
                <a:sym typeface="Wingdings" panose="05000000000000000000" pitchFamily="2" charset="2"/>
              </a:rPr>
              <a:t></a:t>
            </a:r>
            <a:endParaRPr lang="en-US" altLang="en-US" sz="6000" b="0" dirty="0">
              <a:solidFill>
                <a:srgbClr val="FF3300"/>
              </a:solidFill>
            </a:endParaRPr>
          </a:p>
        </p:txBody>
      </p:sp>
      <p:sp>
        <p:nvSpPr>
          <p:cNvPr id="7" name="Text Box 4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77376" y="3352800"/>
            <a:ext cx="7786167" cy="138499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71500" indent="-571500" algn="just">
              <a:lnSpc>
                <a:spcPct val="150000"/>
              </a:lnSpc>
              <a:buFontTx/>
              <a:buChar char="-"/>
            </a:pPr>
            <a:r>
              <a:rPr lang="en-US" sz="2800" dirty="0" err="1" smtClean="0"/>
              <a:t>Bức</a:t>
            </a:r>
            <a:r>
              <a:rPr lang="en-US" sz="2800" dirty="0" smtClean="0"/>
              <a:t> </a:t>
            </a:r>
            <a:r>
              <a:rPr lang="en-US" sz="2800" dirty="0" err="1"/>
              <a:t>xạ</a:t>
            </a:r>
            <a:r>
              <a:rPr lang="en-US" sz="2800" dirty="0"/>
              <a:t> </a:t>
            </a:r>
            <a:r>
              <a:rPr lang="en-US" sz="2800" dirty="0" err="1"/>
              <a:t>nhiệt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thể</a:t>
            </a:r>
            <a:r>
              <a:rPr lang="en-US" sz="2800" dirty="0"/>
              <a:t> </a:t>
            </a:r>
            <a:r>
              <a:rPr lang="en-US" sz="2800" dirty="0" err="1"/>
              <a:t>xảy</a:t>
            </a:r>
            <a:r>
              <a:rPr lang="en-US" sz="2800" dirty="0"/>
              <a:t> </a:t>
            </a:r>
            <a:r>
              <a:rPr lang="en-US" sz="2800" dirty="0" err="1"/>
              <a:t>ra</a:t>
            </a:r>
            <a:r>
              <a:rPr lang="en-US" sz="2800" dirty="0"/>
              <a:t> </a:t>
            </a:r>
            <a:r>
              <a:rPr lang="en-US" sz="2800" dirty="0" err="1"/>
              <a:t>cả</a:t>
            </a:r>
            <a:r>
              <a:rPr lang="en-US" sz="2800" dirty="0"/>
              <a:t>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chân</a:t>
            </a:r>
            <a:r>
              <a:rPr lang="en-US" sz="2800" dirty="0"/>
              <a:t> </a:t>
            </a:r>
            <a:r>
              <a:rPr lang="en-US" sz="2800" dirty="0" err="1"/>
              <a:t>không</a:t>
            </a:r>
            <a:r>
              <a:rPr lang="en-US" sz="28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242627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58897" y="152400"/>
            <a:ext cx="6903902" cy="4158997"/>
            <a:chOff x="838200" y="1646239"/>
            <a:chExt cx="8461520" cy="5177782"/>
          </a:xfrm>
        </p:grpSpPr>
        <p:sp>
          <p:nvSpPr>
            <p:cNvPr id="48130" name="Rectangle 2"/>
            <p:cNvSpPr>
              <a:spLocks noChangeArrowheads="1"/>
            </p:cNvSpPr>
            <p:nvPr/>
          </p:nvSpPr>
          <p:spPr bwMode="auto">
            <a:xfrm>
              <a:off x="5105400" y="2840038"/>
              <a:ext cx="2286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48133" name="Rectangle 5"/>
            <p:cNvSpPr>
              <a:spLocks noChangeArrowheads="1"/>
            </p:cNvSpPr>
            <p:nvPr/>
          </p:nvSpPr>
          <p:spPr bwMode="auto">
            <a:xfrm>
              <a:off x="4662488" y="4125913"/>
              <a:ext cx="381000" cy="304800"/>
            </a:xfrm>
            <a:prstGeom prst="rect">
              <a:avLst/>
            </a:prstGeom>
            <a:gradFill rotWithShape="1">
              <a:gsLst>
                <a:gs pos="0">
                  <a:schemeClr val="tx2">
                    <a:alpha val="96001"/>
                  </a:schemeClr>
                </a:gs>
                <a:gs pos="50000">
                  <a:schemeClr val="bg2"/>
                </a:gs>
                <a:gs pos="100000">
                  <a:schemeClr val="tx2">
                    <a:alpha val="96001"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pic>
          <p:nvPicPr>
            <p:cNvPr id="17413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4566" y="2756079"/>
              <a:ext cx="2398234" cy="1194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7414" name="Group 28"/>
            <p:cNvGrpSpPr>
              <a:grpSpLocks/>
            </p:cNvGrpSpPr>
            <p:nvPr/>
          </p:nvGrpSpPr>
          <p:grpSpPr bwMode="auto">
            <a:xfrm>
              <a:off x="4038600" y="3268663"/>
              <a:ext cx="1463675" cy="2943225"/>
              <a:chOff x="3120" y="2226"/>
              <a:chExt cx="922" cy="1854"/>
            </a:xfrm>
          </p:grpSpPr>
          <p:sp>
            <p:nvSpPr>
              <p:cNvPr id="17429" name="AutoShape 4"/>
              <p:cNvSpPr>
                <a:spLocks noChangeArrowheads="1"/>
              </p:cNvSpPr>
              <p:nvPr/>
            </p:nvSpPr>
            <p:spPr bwMode="auto">
              <a:xfrm>
                <a:off x="3264" y="3456"/>
                <a:ext cx="759" cy="624"/>
              </a:xfrm>
              <a:prstGeom prst="can">
                <a:avLst>
                  <a:gd name="adj" fmla="val 43750"/>
                </a:avLst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vi-VN" altLang="en-US" sz="1800">
                  <a:latin typeface="Times New Roman" panose="02020603050405020304" pitchFamily="18" charset="0"/>
                </a:endParaRPr>
              </a:p>
            </p:txBody>
          </p:sp>
          <p:pic>
            <p:nvPicPr>
              <p:cNvPr id="17430" name="Picture 9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contrast="6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20" y="2256"/>
                <a:ext cx="922" cy="14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8138" name="AutoShape 10"/>
              <p:cNvSpPr>
                <a:spLocks noChangeArrowheads="1"/>
              </p:cNvSpPr>
              <p:nvPr/>
            </p:nvSpPr>
            <p:spPr bwMode="auto">
              <a:xfrm>
                <a:off x="3474" y="2226"/>
                <a:ext cx="288" cy="384"/>
              </a:xfrm>
              <a:prstGeom prst="flowChartManualOperation">
                <a:avLst/>
              </a:prstGeom>
              <a:gradFill rotWithShape="1">
                <a:gsLst>
                  <a:gs pos="0">
                    <a:schemeClr val="tx2"/>
                  </a:gs>
                  <a:gs pos="50000">
                    <a:srgbClr val="0000FF"/>
                  </a:gs>
                  <a:gs pos="100000">
                    <a:schemeClr val="tx2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7432" name="Oval 11"/>
              <p:cNvSpPr>
                <a:spLocks noChangeArrowheads="1"/>
              </p:cNvSpPr>
              <p:nvPr/>
            </p:nvSpPr>
            <p:spPr bwMode="auto">
              <a:xfrm>
                <a:off x="3264" y="2883"/>
                <a:ext cx="720" cy="702"/>
              </a:xfrm>
              <a:prstGeom prst="ellipse">
                <a:avLst/>
              </a:prstGeom>
              <a:gradFill rotWithShape="1">
                <a:gsLst>
                  <a:gs pos="0">
                    <a:schemeClr val="bg2"/>
                  </a:gs>
                  <a:gs pos="100000">
                    <a:schemeClr val="tx2">
                      <a:alpha val="90999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vi-VN" altLang="en-US" sz="18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3124200" y="2782888"/>
              <a:ext cx="1066800" cy="3305175"/>
              <a:chOff x="2256" y="1680"/>
              <a:chExt cx="672" cy="2082"/>
            </a:xfrm>
          </p:grpSpPr>
          <p:sp>
            <p:nvSpPr>
              <p:cNvPr id="17427" name="AutoShape 13" descr="Walnut"/>
              <p:cNvSpPr>
                <a:spLocks noChangeArrowheads="1"/>
              </p:cNvSpPr>
              <p:nvPr/>
            </p:nvSpPr>
            <p:spPr bwMode="auto">
              <a:xfrm rot="5400000" flipH="1" flipV="1">
                <a:off x="1560" y="2376"/>
                <a:ext cx="2064" cy="672"/>
              </a:xfrm>
              <a:prstGeom prst="cube">
                <a:avLst>
                  <a:gd name="adj" fmla="val 86847"/>
                </a:avLst>
              </a:prstGeom>
              <a:blipFill dpi="0" rotWithShape="1">
                <a:blip r:embed="rId4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vi-VN" altLang="en-US" sz="1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28" name="Freeform 14" descr="Oak"/>
              <p:cNvSpPr>
                <a:spLocks/>
              </p:cNvSpPr>
              <p:nvPr/>
            </p:nvSpPr>
            <p:spPr bwMode="auto">
              <a:xfrm>
                <a:off x="2256" y="1698"/>
                <a:ext cx="576" cy="2064"/>
              </a:xfrm>
              <a:custGeom>
                <a:avLst/>
                <a:gdLst>
                  <a:gd name="T0" fmla="*/ 0 w 576"/>
                  <a:gd name="T1" fmla="*/ 0 h 2064"/>
                  <a:gd name="T2" fmla="*/ 576 w 576"/>
                  <a:gd name="T3" fmla="*/ 576 h 2064"/>
                  <a:gd name="T4" fmla="*/ 576 w 576"/>
                  <a:gd name="T5" fmla="*/ 2064 h 2064"/>
                  <a:gd name="T6" fmla="*/ 0 w 576"/>
                  <a:gd name="T7" fmla="*/ 1488 h 2064"/>
                  <a:gd name="T8" fmla="*/ 0 w 576"/>
                  <a:gd name="T9" fmla="*/ 0 h 20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6"/>
                  <a:gd name="T16" fmla="*/ 0 h 2064"/>
                  <a:gd name="T17" fmla="*/ 576 w 576"/>
                  <a:gd name="T18" fmla="*/ 2064 h 20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6" h="2064">
                    <a:moveTo>
                      <a:pt x="0" y="0"/>
                    </a:moveTo>
                    <a:lnTo>
                      <a:pt x="576" y="576"/>
                    </a:lnTo>
                    <a:lnTo>
                      <a:pt x="576" y="2064"/>
                    </a:lnTo>
                    <a:lnTo>
                      <a:pt x="0" y="1488"/>
                    </a:lnTo>
                    <a:lnTo>
                      <a:pt x="0" y="0"/>
                    </a:lnTo>
                    <a:close/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17416" name="Picture 15" descr="den conCutout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5688" y="5238750"/>
              <a:ext cx="1074737" cy="1162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18" name="Text Box 18"/>
            <p:cNvSpPr txBox="1">
              <a:spLocks noChangeArrowheads="1"/>
            </p:cNvSpPr>
            <p:nvPr/>
          </p:nvSpPr>
          <p:spPr bwMode="auto">
            <a:xfrm>
              <a:off x="5105400" y="2363788"/>
              <a:ext cx="4572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17419" name="Text Box 19"/>
            <p:cNvSpPr txBox="1">
              <a:spLocks noChangeArrowheads="1"/>
            </p:cNvSpPr>
            <p:nvPr/>
          </p:nvSpPr>
          <p:spPr bwMode="auto">
            <a:xfrm>
              <a:off x="6477000" y="2354263"/>
              <a:ext cx="4572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FF0000"/>
                  </a:solidFill>
                </a:rPr>
                <a:t>B</a:t>
              </a:r>
            </a:p>
          </p:txBody>
        </p:sp>
        <p:pic>
          <p:nvPicPr>
            <p:cNvPr id="48148" name="Picture 20" descr="Flame-04-june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5650" y="4564063"/>
              <a:ext cx="1295400" cy="922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2" name="AutoShape 30"/>
            <p:cNvSpPr>
              <a:spLocks noChangeArrowheads="1"/>
            </p:cNvSpPr>
            <p:nvPr/>
          </p:nvSpPr>
          <p:spPr bwMode="auto">
            <a:xfrm>
              <a:off x="838200" y="5783262"/>
              <a:ext cx="1411289" cy="617537"/>
            </a:xfrm>
            <a:prstGeom prst="wedgeRoundRectCallout">
              <a:avLst>
                <a:gd name="adj1" fmla="val 76694"/>
                <a:gd name="adj2" fmla="val -35000"/>
                <a:gd name="adj3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i="1" dirty="0" err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Đèn</a:t>
              </a:r>
              <a:r>
                <a:rPr lang="en-US" altLang="en-US" sz="2000" i="1" dirty="0">
                  <a:solidFill>
                    <a:schemeClr val="accent2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000" i="1" dirty="0" err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cồn</a:t>
              </a:r>
              <a:endParaRPr lang="en-US" altLang="en-US" sz="2000" i="1" dirty="0">
                <a:solidFill>
                  <a:schemeClr val="accent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24" name="AutoShape 32"/>
            <p:cNvSpPr>
              <a:spLocks noChangeArrowheads="1"/>
            </p:cNvSpPr>
            <p:nvPr/>
          </p:nvSpPr>
          <p:spPr bwMode="auto">
            <a:xfrm>
              <a:off x="5558909" y="3715622"/>
              <a:ext cx="3740811" cy="557211"/>
            </a:xfrm>
            <a:prstGeom prst="wedgeRoundRectCallout">
              <a:avLst>
                <a:gd name="adj1" fmla="val -72368"/>
                <a:gd name="adj2" fmla="val 111367"/>
                <a:gd name="adj3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Bình</a:t>
              </a:r>
              <a:r>
                <a:rPr lang="en-US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cầu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màu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đen</a:t>
              </a:r>
              <a:endPara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25" name="Text Box 39"/>
            <p:cNvSpPr txBox="1">
              <a:spLocks noChangeArrowheads="1"/>
            </p:cNvSpPr>
            <p:nvPr/>
          </p:nvSpPr>
          <p:spPr bwMode="auto">
            <a:xfrm>
              <a:off x="3321049" y="6096000"/>
              <a:ext cx="3297876" cy="7280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dirty="0" err="1"/>
                <a:t>Hình</a:t>
              </a:r>
              <a:r>
                <a:rPr lang="en-US" altLang="en-US" dirty="0"/>
                <a:t> 23.4</a:t>
              </a:r>
            </a:p>
          </p:txBody>
        </p:sp>
        <p:sp>
          <p:nvSpPr>
            <p:cNvPr id="17426" name="Rectangle 33"/>
            <p:cNvSpPr>
              <a:spLocks noChangeArrowheads="1"/>
            </p:cNvSpPr>
            <p:nvPr/>
          </p:nvSpPr>
          <p:spPr bwMode="auto">
            <a:xfrm>
              <a:off x="1135856" y="1646239"/>
              <a:ext cx="7467600" cy="595312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THÍ NGHIỆM BỨC XẠ NHIỆT</a:t>
              </a:r>
              <a:endParaRPr lang="vi-VN" altLang="en-US" sz="2800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28" name="AutoShape 32"/>
          <p:cNvSpPr>
            <a:spLocks noChangeArrowheads="1"/>
          </p:cNvSpPr>
          <p:nvPr/>
        </p:nvSpPr>
        <p:spPr bwMode="auto">
          <a:xfrm>
            <a:off x="4086416" y="1731471"/>
            <a:ext cx="3124201" cy="557212"/>
          </a:xfrm>
          <a:prstGeom prst="wedgeRoundRectCallout">
            <a:avLst>
              <a:gd name="adj1" fmla="val -55879"/>
              <a:gd name="adj2" fmla="val 76698"/>
              <a:gd name="adj3" fmla="val 16667"/>
            </a:avLst>
          </a:prstGeom>
          <a:solidFill>
            <a:srgbClr val="007E3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Bình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cầu</a:t>
            </a:r>
            <a:r>
              <a:rPr lang="en-US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màu</a:t>
            </a:r>
            <a:r>
              <a:rPr lang="en-US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đen</a:t>
            </a:r>
            <a:endParaRPr lang="en-US" altLang="en-US" sz="28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" name="AutoShape 32"/>
          <p:cNvSpPr>
            <a:spLocks noChangeArrowheads="1"/>
          </p:cNvSpPr>
          <p:nvPr/>
        </p:nvSpPr>
        <p:spPr bwMode="auto">
          <a:xfrm>
            <a:off x="4747004" y="3504747"/>
            <a:ext cx="4263573" cy="2515053"/>
          </a:xfrm>
          <a:prstGeom prst="wedgeRoundRectCallout">
            <a:avLst>
              <a:gd name="adj1" fmla="val -73194"/>
              <a:gd name="adj2" fmla="val -79644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Tại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sao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thí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nghiệm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này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ta </a:t>
            </a:r>
            <a:r>
              <a:rPr lang="en-US" alt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dùng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bình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cầu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màu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đen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?</a:t>
            </a:r>
            <a:endParaRPr lang="en-US" altLang="en-US" sz="36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4646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08" name="Picture 2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3543" y="6248400"/>
            <a:ext cx="751687" cy="7516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73064" y="0"/>
            <a:ext cx="84930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u="sng" dirty="0" smtClean="0">
                <a:solidFill>
                  <a:srgbClr val="FF0000"/>
                </a:solidFill>
              </a:rPr>
              <a:t>III. ĐỐI LƯU – BỨC XẠ NHIỆT</a:t>
            </a:r>
            <a:endParaRPr lang="en-US" altLang="en-US" u="sng" dirty="0">
              <a:solidFill>
                <a:srgbClr val="FF0000"/>
              </a:solidFill>
            </a:endParaRPr>
          </a:p>
        </p:txBody>
      </p:sp>
      <p:sp>
        <p:nvSpPr>
          <p:cNvPr id="34" name="Text Box 4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46045" y="1384518"/>
            <a:ext cx="7997552" cy="181588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b="1" u="sng" dirty="0" err="1" smtClean="0">
                <a:solidFill>
                  <a:srgbClr val="FF0000"/>
                </a:solidFill>
                <a:latin typeface="Tahoma" panose="020B0604030504040204" pitchFamily="34" charset="0"/>
              </a:rPr>
              <a:t>Kết</a:t>
            </a:r>
            <a:r>
              <a:rPr lang="en-US" altLang="en-US" sz="2800" b="1" u="sng" dirty="0" smtClean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b="1" u="sng" dirty="0" err="1" smtClean="0">
                <a:solidFill>
                  <a:srgbClr val="FF0000"/>
                </a:solidFill>
                <a:latin typeface="Tahoma" panose="020B0604030504040204" pitchFamily="34" charset="0"/>
              </a:rPr>
              <a:t>luận</a:t>
            </a:r>
            <a:r>
              <a:rPr lang="en-US" altLang="en-US" sz="2800" b="1" dirty="0" smtClean="0">
                <a:latin typeface="Tahoma" panose="020B0604030504040204" pitchFamily="34" charset="0"/>
              </a:rPr>
              <a:t>: </a:t>
            </a:r>
          </a:p>
          <a:p>
            <a:pPr marL="571500" indent="-571500" algn="just">
              <a:lnSpc>
                <a:spcPct val="150000"/>
              </a:lnSpc>
              <a:buFontTx/>
              <a:buChar char="-"/>
            </a:pPr>
            <a:r>
              <a:rPr lang="en-US" sz="2800" dirty="0" err="1" smtClean="0"/>
              <a:t>Bức</a:t>
            </a:r>
            <a:r>
              <a:rPr lang="en-US" sz="2800" dirty="0" smtClean="0"/>
              <a:t> </a:t>
            </a:r>
            <a:r>
              <a:rPr lang="en-US" sz="2800" dirty="0" err="1"/>
              <a:t>xạ</a:t>
            </a:r>
            <a:r>
              <a:rPr lang="en-US" sz="2800" dirty="0"/>
              <a:t> </a:t>
            </a:r>
            <a:r>
              <a:rPr lang="en-US" sz="2800" dirty="0" err="1"/>
              <a:t>nhiệt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sự</a:t>
            </a:r>
            <a:r>
              <a:rPr lang="en-US" sz="2800" dirty="0"/>
              <a:t> </a:t>
            </a:r>
            <a:r>
              <a:rPr lang="en-US" sz="2800" dirty="0" err="1"/>
              <a:t>truyền</a:t>
            </a:r>
            <a:r>
              <a:rPr lang="en-US" sz="2800" dirty="0"/>
              <a:t> </a:t>
            </a:r>
            <a:r>
              <a:rPr lang="en-US" sz="2800" dirty="0" err="1"/>
              <a:t>nhiệt</a:t>
            </a:r>
            <a:r>
              <a:rPr lang="en-US" sz="2800" dirty="0"/>
              <a:t> </a:t>
            </a:r>
            <a:r>
              <a:rPr lang="en-US" sz="2800" dirty="0" err="1"/>
              <a:t>bằng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tia</a:t>
            </a:r>
            <a:r>
              <a:rPr lang="en-US" sz="2800" dirty="0"/>
              <a:t> </a:t>
            </a:r>
            <a:r>
              <a:rPr lang="en-US" sz="2800" dirty="0" err="1"/>
              <a:t>nhiệt</a:t>
            </a:r>
            <a:r>
              <a:rPr lang="en-US" sz="2800" dirty="0"/>
              <a:t> </a:t>
            </a:r>
            <a:r>
              <a:rPr lang="en-US" sz="2800" dirty="0" err="1"/>
              <a:t>đi</a:t>
            </a:r>
            <a:r>
              <a:rPr lang="en-US" sz="2800" dirty="0"/>
              <a:t> </a:t>
            </a:r>
            <a:r>
              <a:rPr lang="en-US" sz="2800" dirty="0" err="1"/>
              <a:t>thẳng</a:t>
            </a:r>
            <a:r>
              <a:rPr lang="en-US" sz="2800" dirty="0" smtClean="0"/>
              <a:t>.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-76200" y="898525"/>
            <a:ext cx="762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7" tIns="45714" rIns="91427" bIns="45714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b="0" dirty="0">
                <a:solidFill>
                  <a:srgbClr val="FF3300"/>
                </a:solidFill>
                <a:sym typeface="Wingdings" panose="05000000000000000000" pitchFamily="2" charset="2"/>
              </a:rPr>
              <a:t></a:t>
            </a:r>
            <a:endParaRPr lang="en-US" altLang="en-US" sz="6000" b="0" dirty="0">
              <a:solidFill>
                <a:srgbClr val="FF3300"/>
              </a:solidFill>
            </a:endParaRPr>
          </a:p>
        </p:txBody>
      </p:sp>
      <p:sp>
        <p:nvSpPr>
          <p:cNvPr id="7" name="Text Box 4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40886" y="3048000"/>
            <a:ext cx="8002711" cy="138499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71500" indent="-571500" algn="just">
              <a:lnSpc>
                <a:spcPct val="150000"/>
              </a:lnSpc>
              <a:buFontTx/>
              <a:buChar char="-"/>
            </a:pPr>
            <a:r>
              <a:rPr lang="en-US" sz="2800" dirty="0" err="1" smtClean="0"/>
              <a:t>Bức</a:t>
            </a:r>
            <a:r>
              <a:rPr lang="en-US" sz="2800" dirty="0" smtClean="0"/>
              <a:t> </a:t>
            </a:r>
            <a:r>
              <a:rPr lang="en-US" sz="2800" dirty="0" err="1"/>
              <a:t>xạ</a:t>
            </a:r>
            <a:r>
              <a:rPr lang="en-US" sz="2800" dirty="0"/>
              <a:t> </a:t>
            </a:r>
            <a:r>
              <a:rPr lang="en-US" sz="2800" dirty="0" err="1"/>
              <a:t>nhiệt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thể</a:t>
            </a:r>
            <a:r>
              <a:rPr lang="en-US" sz="2800" dirty="0"/>
              <a:t> </a:t>
            </a:r>
            <a:r>
              <a:rPr lang="en-US" sz="2800" dirty="0" err="1"/>
              <a:t>xảy</a:t>
            </a:r>
            <a:r>
              <a:rPr lang="en-US" sz="2800" dirty="0"/>
              <a:t> </a:t>
            </a:r>
            <a:r>
              <a:rPr lang="en-US" sz="2800" dirty="0" err="1"/>
              <a:t>ra</a:t>
            </a:r>
            <a:r>
              <a:rPr lang="en-US" sz="2800" dirty="0"/>
              <a:t> </a:t>
            </a:r>
            <a:r>
              <a:rPr lang="en-US" sz="2800" dirty="0" err="1"/>
              <a:t>cả</a:t>
            </a:r>
            <a:r>
              <a:rPr lang="en-US" sz="2800" dirty="0"/>
              <a:t>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chân</a:t>
            </a:r>
            <a:r>
              <a:rPr lang="en-US" sz="2800" dirty="0"/>
              <a:t> </a:t>
            </a:r>
            <a:r>
              <a:rPr lang="en-US" sz="2800" dirty="0" err="1"/>
              <a:t>không</a:t>
            </a:r>
            <a:r>
              <a:rPr lang="en-US" sz="2800" dirty="0" smtClean="0"/>
              <a:t>. </a:t>
            </a:r>
          </a:p>
        </p:txBody>
      </p:sp>
      <p:sp>
        <p:nvSpPr>
          <p:cNvPr id="8" name="Text Box 4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40887" y="4267200"/>
            <a:ext cx="8025250" cy="138499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71500" indent="-571500" algn="just">
              <a:lnSpc>
                <a:spcPct val="150000"/>
              </a:lnSpc>
              <a:buFontTx/>
              <a:buChar char="-"/>
            </a:pPr>
            <a:r>
              <a:rPr lang="en-US" sz="2800" dirty="0" err="1" smtClean="0"/>
              <a:t>Vật</a:t>
            </a:r>
            <a:r>
              <a:rPr lang="en-US" sz="2800" dirty="0" smtClean="0"/>
              <a:t>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màu</a:t>
            </a:r>
            <a:r>
              <a:rPr lang="en-US" sz="2800" dirty="0"/>
              <a:t> </a:t>
            </a:r>
            <a:r>
              <a:rPr lang="en-US" sz="2800" dirty="0" err="1"/>
              <a:t>càng</a:t>
            </a:r>
            <a:r>
              <a:rPr lang="en-US" sz="2800" dirty="0"/>
              <a:t> </a:t>
            </a:r>
            <a:r>
              <a:rPr lang="en-US" sz="2800" dirty="0" err="1"/>
              <a:t>sẫm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bề</a:t>
            </a:r>
            <a:r>
              <a:rPr lang="en-US" sz="2800" dirty="0"/>
              <a:t> </a:t>
            </a:r>
            <a:r>
              <a:rPr lang="en-US" sz="2800" dirty="0" err="1"/>
              <a:t>mặt</a:t>
            </a:r>
            <a:r>
              <a:rPr lang="en-US" sz="2800" dirty="0"/>
              <a:t> </a:t>
            </a:r>
            <a:r>
              <a:rPr lang="en-US" sz="2800" dirty="0" err="1"/>
              <a:t>xù</a:t>
            </a:r>
            <a:r>
              <a:rPr lang="en-US" sz="2800" dirty="0"/>
              <a:t> </a:t>
            </a:r>
            <a:r>
              <a:rPr lang="en-US" sz="2800" dirty="0" err="1"/>
              <a:t>xì</a:t>
            </a:r>
            <a:r>
              <a:rPr lang="en-US" sz="2800" dirty="0"/>
              <a:t> </a:t>
            </a:r>
            <a:r>
              <a:rPr lang="en-US" sz="2800" dirty="0" err="1"/>
              <a:t>thì</a:t>
            </a:r>
            <a:r>
              <a:rPr lang="en-US" sz="2800" dirty="0"/>
              <a:t> </a:t>
            </a:r>
            <a:r>
              <a:rPr lang="en-US" sz="2800" dirty="0" err="1"/>
              <a:t>hấp</a:t>
            </a:r>
            <a:r>
              <a:rPr lang="en-US" sz="2800" dirty="0"/>
              <a:t> </a:t>
            </a:r>
            <a:r>
              <a:rPr lang="en-US" sz="2800" dirty="0" err="1"/>
              <a:t>thụ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 </a:t>
            </a:r>
            <a:r>
              <a:rPr lang="en-US" sz="2800" dirty="0" err="1"/>
              <a:t>tia</a:t>
            </a:r>
            <a:r>
              <a:rPr lang="en-US" sz="2800" dirty="0"/>
              <a:t> </a:t>
            </a:r>
            <a:r>
              <a:rPr lang="en-US" sz="2800" dirty="0" err="1"/>
              <a:t>nhiệt</a:t>
            </a:r>
            <a:r>
              <a:rPr lang="en-US" sz="2800" dirty="0"/>
              <a:t> </a:t>
            </a:r>
            <a:r>
              <a:rPr lang="en-US" sz="2800" dirty="0" err="1"/>
              <a:t>càng</a:t>
            </a:r>
            <a:r>
              <a:rPr lang="en-US" sz="2800" dirty="0"/>
              <a:t> </a:t>
            </a:r>
            <a:r>
              <a:rPr lang="en-US" sz="2800" dirty="0" err="1" smtClean="0"/>
              <a:t>nhiều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937963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5" name="Text Box 5"/>
          <p:cNvSpPr txBox="1">
            <a:spLocks noChangeArrowheads="1"/>
          </p:cNvSpPr>
          <p:nvPr/>
        </p:nvSpPr>
        <p:spPr bwMode="auto">
          <a:xfrm>
            <a:off x="162507" y="685800"/>
            <a:ext cx="844809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None/>
            </a:pPr>
            <a:r>
              <a:rPr lang="en-US" altLang="en-US" sz="2800" b="0" dirty="0" smtClean="0">
                <a:solidFill>
                  <a:srgbClr val="0000CC"/>
                </a:solidFill>
              </a:rPr>
              <a:t>1.  </a:t>
            </a:r>
            <a:r>
              <a:rPr lang="en-US" altLang="en-US" sz="2800" b="0" dirty="0" err="1" smtClean="0">
                <a:solidFill>
                  <a:srgbClr val="0000CC"/>
                </a:solidFill>
                <a:latin typeface="Tahoma" panose="020B0604030504040204" pitchFamily="34" charset="0"/>
              </a:rPr>
              <a:t>Dẫn</a:t>
            </a:r>
            <a:r>
              <a:rPr lang="en-US" altLang="en-US" sz="2800" b="0" dirty="0" smtClean="0">
                <a:solidFill>
                  <a:srgbClr val="0000CC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ahoma" panose="020B0604030504040204" pitchFamily="34" charset="0"/>
              </a:rPr>
              <a:t>nhiệt</a:t>
            </a:r>
            <a:r>
              <a:rPr lang="en-US" altLang="en-US" sz="2800" b="0" dirty="0">
                <a:solidFill>
                  <a:srgbClr val="0000CC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ahoma" panose="020B0604030504040204" pitchFamily="34" charset="0"/>
              </a:rPr>
              <a:t>là</a:t>
            </a:r>
            <a:r>
              <a:rPr lang="en-US" altLang="en-US" sz="2800" b="0" dirty="0">
                <a:solidFill>
                  <a:srgbClr val="0000CC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ahoma" panose="020B0604030504040204" pitchFamily="34" charset="0"/>
              </a:rPr>
              <a:t>sự</a:t>
            </a:r>
            <a:r>
              <a:rPr lang="en-US" altLang="en-US" sz="2800" b="0" dirty="0">
                <a:solidFill>
                  <a:srgbClr val="0000CC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ahoma" panose="020B0604030504040204" pitchFamily="34" charset="0"/>
              </a:rPr>
              <a:t>truyền</a:t>
            </a:r>
            <a:r>
              <a:rPr lang="en-US" altLang="en-US" sz="2800" b="0" dirty="0">
                <a:solidFill>
                  <a:srgbClr val="0000CC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ahoma" panose="020B0604030504040204" pitchFamily="34" charset="0"/>
              </a:rPr>
              <a:t>nhiệt</a:t>
            </a:r>
            <a:r>
              <a:rPr lang="en-US" altLang="en-US" sz="2800" b="0" dirty="0">
                <a:solidFill>
                  <a:srgbClr val="0000CC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ahoma" panose="020B0604030504040204" pitchFamily="34" charset="0"/>
              </a:rPr>
              <a:t>năng</a:t>
            </a:r>
            <a:r>
              <a:rPr lang="en-US" altLang="en-US" sz="2800" b="0" dirty="0">
                <a:solidFill>
                  <a:srgbClr val="0000CC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ahoma" panose="020B0604030504040204" pitchFamily="34" charset="0"/>
              </a:rPr>
              <a:t>từ</a:t>
            </a:r>
            <a:r>
              <a:rPr lang="en-US" altLang="en-US" sz="2800" b="0" dirty="0">
                <a:solidFill>
                  <a:srgbClr val="0000CC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ahoma" panose="020B0604030504040204" pitchFamily="34" charset="0"/>
              </a:rPr>
              <a:t>phần</a:t>
            </a:r>
            <a:r>
              <a:rPr lang="en-US" altLang="en-US" sz="2800" b="0" dirty="0">
                <a:solidFill>
                  <a:srgbClr val="0000CC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ahoma" panose="020B0604030504040204" pitchFamily="34" charset="0"/>
              </a:rPr>
              <a:t>này</a:t>
            </a:r>
            <a:r>
              <a:rPr lang="en-US" altLang="en-US" sz="2800" b="0" dirty="0">
                <a:solidFill>
                  <a:srgbClr val="0000CC"/>
                </a:solidFill>
                <a:latin typeface="Tahoma" panose="020B0604030504040204" pitchFamily="34" charset="0"/>
              </a:rPr>
              <a:t> sang </a:t>
            </a:r>
            <a:r>
              <a:rPr lang="en-US" altLang="en-US" sz="2800" b="0" dirty="0" err="1">
                <a:solidFill>
                  <a:srgbClr val="0000CC"/>
                </a:solidFill>
                <a:latin typeface="Tahoma" panose="020B0604030504040204" pitchFamily="34" charset="0"/>
              </a:rPr>
              <a:t>phần</a:t>
            </a:r>
            <a:r>
              <a:rPr lang="en-US" altLang="en-US" sz="2800" b="0" dirty="0">
                <a:solidFill>
                  <a:srgbClr val="0000CC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ahoma" panose="020B0604030504040204" pitchFamily="34" charset="0"/>
              </a:rPr>
              <a:t>khác</a:t>
            </a:r>
            <a:r>
              <a:rPr lang="en-US" altLang="en-US" sz="2800" b="0" dirty="0">
                <a:solidFill>
                  <a:srgbClr val="0000CC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ahoma" panose="020B0604030504040204" pitchFamily="34" charset="0"/>
              </a:rPr>
              <a:t>của</a:t>
            </a:r>
            <a:r>
              <a:rPr lang="en-US" altLang="en-US" sz="2800" b="0" dirty="0">
                <a:solidFill>
                  <a:srgbClr val="0000CC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ahoma" panose="020B0604030504040204" pitchFamily="34" charset="0"/>
              </a:rPr>
              <a:t>một</a:t>
            </a:r>
            <a:r>
              <a:rPr lang="en-US" altLang="en-US" sz="2800" b="0" dirty="0">
                <a:solidFill>
                  <a:srgbClr val="0000CC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ahoma" panose="020B0604030504040204" pitchFamily="34" charset="0"/>
              </a:rPr>
              <a:t>vật</a:t>
            </a:r>
            <a:r>
              <a:rPr lang="en-US" altLang="en-US" sz="2800" b="0" dirty="0">
                <a:solidFill>
                  <a:srgbClr val="0000CC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ahoma" panose="020B0604030504040204" pitchFamily="34" charset="0"/>
              </a:rPr>
              <a:t>hoặc</a:t>
            </a:r>
            <a:r>
              <a:rPr lang="en-US" altLang="en-US" sz="2800" b="0" dirty="0">
                <a:solidFill>
                  <a:srgbClr val="0000CC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ahoma" panose="020B0604030504040204" pitchFamily="34" charset="0"/>
              </a:rPr>
              <a:t>từ</a:t>
            </a:r>
            <a:r>
              <a:rPr lang="en-US" altLang="en-US" sz="2800" b="0" dirty="0">
                <a:solidFill>
                  <a:srgbClr val="0000CC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ahoma" panose="020B0604030504040204" pitchFamily="34" charset="0"/>
              </a:rPr>
              <a:t>vật</a:t>
            </a:r>
            <a:r>
              <a:rPr lang="en-US" altLang="en-US" sz="2800" b="0" dirty="0">
                <a:solidFill>
                  <a:srgbClr val="0000CC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ahoma" panose="020B0604030504040204" pitchFamily="34" charset="0"/>
              </a:rPr>
              <a:t>này</a:t>
            </a:r>
            <a:r>
              <a:rPr lang="en-US" altLang="en-US" sz="2800" b="0" dirty="0">
                <a:solidFill>
                  <a:srgbClr val="0000CC"/>
                </a:solidFill>
                <a:latin typeface="Tahoma" panose="020B0604030504040204" pitchFamily="34" charset="0"/>
              </a:rPr>
              <a:t> sang </a:t>
            </a:r>
            <a:r>
              <a:rPr lang="en-US" altLang="en-US" sz="2800" b="0" dirty="0" err="1">
                <a:solidFill>
                  <a:srgbClr val="0000CC"/>
                </a:solidFill>
                <a:latin typeface="Tahoma" panose="020B0604030504040204" pitchFamily="34" charset="0"/>
              </a:rPr>
              <a:t>vật</a:t>
            </a:r>
            <a:r>
              <a:rPr lang="en-US" altLang="en-US" sz="2800" b="0" dirty="0">
                <a:solidFill>
                  <a:srgbClr val="0000CC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b="0" dirty="0" err="1" smtClean="0">
                <a:solidFill>
                  <a:srgbClr val="0000CC"/>
                </a:solidFill>
                <a:latin typeface="Tahoma" panose="020B0604030504040204" pitchFamily="34" charset="0"/>
              </a:rPr>
              <a:t>khác</a:t>
            </a:r>
            <a:r>
              <a:rPr lang="en-US" altLang="en-US" sz="2800" b="0" dirty="0" smtClean="0">
                <a:solidFill>
                  <a:srgbClr val="0000CC"/>
                </a:solidFill>
                <a:latin typeface="Tahoma" panose="020B0604030504040204" pitchFamily="34" charset="0"/>
              </a:rPr>
              <a:t>.</a:t>
            </a:r>
            <a:r>
              <a:rPr lang="en-US" altLang="en-US" sz="2800" b="0" dirty="0">
                <a:solidFill>
                  <a:srgbClr val="0000CC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</a:rPr>
              <a:t>C</a:t>
            </a:r>
            <a:r>
              <a:rPr lang="en-US" altLang="en-US" sz="2800" b="0" dirty="0" err="1" smtClean="0">
                <a:solidFill>
                  <a:srgbClr val="0000CC"/>
                </a:solidFill>
              </a:rPr>
              <a:t>hất</a:t>
            </a:r>
            <a:r>
              <a:rPr lang="en-US" altLang="en-US" sz="2800" b="0" dirty="0" smtClean="0">
                <a:solidFill>
                  <a:srgbClr val="0000CC"/>
                </a:solidFill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</a:rPr>
              <a:t>rắn</a:t>
            </a:r>
            <a:r>
              <a:rPr lang="en-US" altLang="en-US" sz="2800" b="0" dirty="0">
                <a:solidFill>
                  <a:srgbClr val="0000CC"/>
                </a:solidFill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</a:rPr>
              <a:t>dẫn</a:t>
            </a:r>
            <a:r>
              <a:rPr lang="en-US" altLang="en-US" sz="2800" b="0" dirty="0">
                <a:solidFill>
                  <a:srgbClr val="0000CC"/>
                </a:solidFill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</a:rPr>
              <a:t>nhiệt</a:t>
            </a:r>
            <a:r>
              <a:rPr lang="en-US" altLang="en-US" sz="2800" b="0" dirty="0">
                <a:solidFill>
                  <a:srgbClr val="0000CC"/>
                </a:solidFill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</a:rPr>
              <a:t>tốt</a:t>
            </a:r>
            <a:r>
              <a:rPr lang="en-US" altLang="en-US" sz="2800" b="0" dirty="0">
                <a:solidFill>
                  <a:srgbClr val="0000CC"/>
                </a:solidFill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</a:rPr>
              <a:t>nhất</a:t>
            </a:r>
            <a:r>
              <a:rPr lang="en-US" altLang="en-US" sz="2800" b="0" dirty="0">
                <a:solidFill>
                  <a:srgbClr val="0000CC"/>
                </a:solidFill>
              </a:rPr>
              <a:t>, </a:t>
            </a:r>
            <a:r>
              <a:rPr lang="en-US" altLang="en-US" sz="2800" b="0" dirty="0" err="1">
                <a:solidFill>
                  <a:srgbClr val="0000CC"/>
                </a:solidFill>
              </a:rPr>
              <a:t>chất</a:t>
            </a:r>
            <a:r>
              <a:rPr lang="en-US" altLang="en-US" sz="2800" b="0" dirty="0">
                <a:solidFill>
                  <a:srgbClr val="0000CC"/>
                </a:solidFill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</a:rPr>
              <a:t>lỏng</a:t>
            </a:r>
            <a:r>
              <a:rPr lang="en-US" altLang="en-US" sz="2800" b="0" dirty="0">
                <a:solidFill>
                  <a:srgbClr val="0000CC"/>
                </a:solidFill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</a:rPr>
              <a:t>và</a:t>
            </a:r>
            <a:r>
              <a:rPr lang="en-US" altLang="en-US" sz="2800" b="0" dirty="0">
                <a:solidFill>
                  <a:srgbClr val="0000CC"/>
                </a:solidFill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</a:rPr>
              <a:t>chất</a:t>
            </a:r>
            <a:r>
              <a:rPr lang="en-US" altLang="en-US" sz="2800" b="0" dirty="0">
                <a:solidFill>
                  <a:srgbClr val="0000CC"/>
                </a:solidFill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</a:rPr>
              <a:t>khí</a:t>
            </a:r>
            <a:r>
              <a:rPr lang="en-US" altLang="en-US" sz="2800" b="0" dirty="0">
                <a:solidFill>
                  <a:srgbClr val="0000CC"/>
                </a:solidFill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</a:rPr>
              <a:t>dẫn</a:t>
            </a:r>
            <a:r>
              <a:rPr lang="en-US" altLang="en-US" sz="2800" b="0" dirty="0">
                <a:solidFill>
                  <a:srgbClr val="0000CC"/>
                </a:solidFill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</a:rPr>
              <a:t>nhiệt</a:t>
            </a:r>
            <a:r>
              <a:rPr lang="en-US" altLang="en-US" sz="2800" b="0" dirty="0">
                <a:solidFill>
                  <a:srgbClr val="0000CC"/>
                </a:solidFill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</a:rPr>
              <a:t>kém</a:t>
            </a:r>
            <a:r>
              <a:rPr lang="en-US" altLang="en-US" sz="2800" b="0" dirty="0">
                <a:solidFill>
                  <a:srgbClr val="0000CC"/>
                </a:solidFill>
              </a:rPr>
              <a:t>.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24849" y="4101405"/>
            <a:ext cx="838575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0" dirty="0" smtClean="0">
                <a:solidFill>
                  <a:srgbClr val="0000CC"/>
                </a:solidFill>
              </a:rPr>
              <a:t>3. </a:t>
            </a:r>
            <a:r>
              <a:rPr lang="en-US" altLang="en-US" sz="2800" b="0" dirty="0" err="1">
                <a:solidFill>
                  <a:srgbClr val="0000CC"/>
                </a:solidFill>
              </a:rPr>
              <a:t>Bức</a:t>
            </a:r>
            <a:r>
              <a:rPr lang="en-US" altLang="en-US" sz="2800" b="0" dirty="0">
                <a:solidFill>
                  <a:srgbClr val="0000CC"/>
                </a:solidFill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</a:rPr>
              <a:t>xạ</a:t>
            </a:r>
            <a:r>
              <a:rPr lang="en-US" altLang="en-US" sz="2800" b="0" dirty="0">
                <a:solidFill>
                  <a:srgbClr val="0000CC"/>
                </a:solidFill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</a:rPr>
              <a:t>nhiệt</a:t>
            </a:r>
            <a:r>
              <a:rPr lang="en-US" altLang="en-US" sz="2800" b="0" dirty="0">
                <a:solidFill>
                  <a:srgbClr val="0000CC"/>
                </a:solidFill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</a:rPr>
              <a:t>là</a:t>
            </a:r>
            <a:r>
              <a:rPr lang="en-US" altLang="en-US" sz="2800" b="0" dirty="0">
                <a:solidFill>
                  <a:srgbClr val="0000CC"/>
                </a:solidFill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</a:rPr>
              <a:t>sự</a:t>
            </a:r>
            <a:r>
              <a:rPr lang="en-US" altLang="en-US" sz="2800" b="0" dirty="0">
                <a:solidFill>
                  <a:srgbClr val="0000CC"/>
                </a:solidFill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</a:rPr>
              <a:t>truyền</a:t>
            </a:r>
            <a:r>
              <a:rPr lang="en-US" altLang="en-US" sz="2800" b="0" dirty="0">
                <a:solidFill>
                  <a:srgbClr val="0000CC"/>
                </a:solidFill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</a:rPr>
              <a:t>nhiệt</a:t>
            </a:r>
            <a:r>
              <a:rPr lang="en-US" altLang="en-US" sz="2800" b="0" dirty="0">
                <a:solidFill>
                  <a:srgbClr val="0000CC"/>
                </a:solidFill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</a:rPr>
              <a:t>bằng</a:t>
            </a:r>
            <a:r>
              <a:rPr lang="en-US" altLang="en-US" sz="2800" b="0" dirty="0">
                <a:solidFill>
                  <a:srgbClr val="0000CC"/>
                </a:solidFill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</a:rPr>
              <a:t>các</a:t>
            </a:r>
            <a:r>
              <a:rPr lang="en-US" altLang="en-US" sz="2800" b="0" dirty="0">
                <a:solidFill>
                  <a:srgbClr val="0000CC"/>
                </a:solidFill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</a:rPr>
              <a:t>tia</a:t>
            </a:r>
            <a:r>
              <a:rPr lang="en-US" altLang="en-US" sz="2800" b="0" dirty="0">
                <a:solidFill>
                  <a:srgbClr val="0000CC"/>
                </a:solidFill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</a:rPr>
              <a:t>nhiệt</a:t>
            </a:r>
            <a:r>
              <a:rPr lang="en-US" altLang="en-US" sz="2800" b="0" dirty="0">
                <a:solidFill>
                  <a:srgbClr val="0000CC"/>
                </a:solidFill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</a:rPr>
              <a:t>đi</a:t>
            </a:r>
            <a:r>
              <a:rPr lang="en-US" altLang="en-US" sz="2800" b="0" dirty="0">
                <a:solidFill>
                  <a:srgbClr val="0000CC"/>
                </a:solidFill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</a:rPr>
              <a:t>thẳng</a:t>
            </a:r>
            <a:r>
              <a:rPr lang="en-US" altLang="en-US" sz="2800" b="0" dirty="0">
                <a:solidFill>
                  <a:srgbClr val="0000CC"/>
                </a:solidFill>
              </a:rPr>
              <a:t>. </a:t>
            </a:r>
            <a:r>
              <a:rPr lang="en-US" altLang="en-US" sz="2800" b="0" dirty="0" err="1">
                <a:solidFill>
                  <a:srgbClr val="0000CC"/>
                </a:solidFill>
              </a:rPr>
              <a:t>Bức</a:t>
            </a:r>
            <a:r>
              <a:rPr lang="en-US" altLang="en-US" sz="2800" b="0" dirty="0">
                <a:solidFill>
                  <a:srgbClr val="0000CC"/>
                </a:solidFill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</a:rPr>
              <a:t>xạ</a:t>
            </a:r>
            <a:r>
              <a:rPr lang="en-US" altLang="en-US" sz="2800" b="0" dirty="0">
                <a:solidFill>
                  <a:srgbClr val="0000CC"/>
                </a:solidFill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</a:rPr>
              <a:t>nhiệt</a:t>
            </a:r>
            <a:r>
              <a:rPr lang="en-US" altLang="en-US" sz="2800" b="0" dirty="0">
                <a:solidFill>
                  <a:srgbClr val="0000CC"/>
                </a:solidFill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</a:rPr>
              <a:t>có</a:t>
            </a:r>
            <a:r>
              <a:rPr lang="en-US" altLang="en-US" sz="2800" b="0" dirty="0">
                <a:solidFill>
                  <a:srgbClr val="0000CC"/>
                </a:solidFill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</a:rPr>
              <a:t>thể</a:t>
            </a:r>
            <a:r>
              <a:rPr lang="en-US" altLang="en-US" sz="2800" b="0" dirty="0">
                <a:solidFill>
                  <a:srgbClr val="0000CC"/>
                </a:solidFill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</a:rPr>
              <a:t>xảy</a:t>
            </a:r>
            <a:r>
              <a:rPr lang="en-US" altLang="en-US" sz="2800" b="0" dirty="0">
                <a:solidFill>
                  <a:srgbClr val="0000CC"/>
                </a:solidFill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</a:rPr>
              <a:t>ra</a:t>
            </a:r>
            <a:r>
              <a:rPr lang="en-US" altLang="en-US" sz="2800" b="0" dirty="0">
                <a:solidFill>
                  <a:srgbClr val="0000CC"/>
                </a:solidFill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</a:rPr>
              <a:t>cả</a:t>
            </a:r>
            <a:r>
              <a:rPr lang="en-US" altLang="en-US" sz="2800" b="0" dirty="0">
                <a:solidFill>
                  <a:srgbClr val="0000CC"/>
                </a:solidFill>
              </a:rPr>
              <a:t> ở </a:t>
            </a:r>
            <a:r>
              <a:rPr lang="en-US" altLang="en-US" sz="2800" b="0" dirty="0" err="1">
                <a:solidFill>
                  <a:srgbClr val="0000CC"/>
                </a:solidFill>
              </a:rPr>
              <a:t>trong</a:t>
            </a:r>
            <a:r>
              <a:rPr lang="en-US" altLang="en-US" sz="2800" b="0" dirty="0">
                <a:solidFill>
                  <a:srgbClr val="0000CC"/>
                </a:solidFill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</a:rPr>
              <a:t>chân</a:t>
            </a:r>
            <a:r>
              <a:rPr lang="en-US" altLang="en-US" sz="2800" b="0" dirty="0">
                <a:solidFill>
                  <a:srgbClr val="0000CC"/>
                </a:solidFill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</a:rPr>
              <a:t>không</a:t>
            </a:r>
            <a:endParaRPr lang="en-US" altLang="en-US" sz="2800" b="0" dirty="0">
              <a:solidFill>
                <a:srgbClr val="0000CC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56812" y="2590800"/>
            <a:ext cx="885201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ts val="1800"/>
              </a:spcBef>
              <a:buFontTx/>
              <a:buNone/>
            </a:pPr>
            <a:r>
              <a:rPr lang="en-US" altLang="en-US" sz="2800" b="0" dirty="0" smtClean="0">
                <a:solidFill>
                  <a:srgbClr val="FF0000"/>
                </a:solidFill>
              </a:rPr>
              <a:t>2. </a:t>
            </a:r>
            <a:r>
              <a:rPr lang="en-US" altLang="en-US" sz="2800" b="0" dirty="0" err="1">
                <a:solidFill>
                  <a:srgbClr val="FF0000"/>
                </a:solidFill>
              </a:rPr>
              <a:t>Đối</a:t>
            </a:r>
            <a:r>
              <a:rPr lang="en-US" altLang="en-US" sz="2800" b="0" dirty="0">
                <a:solidFill>
                  <a:srgbClr val="FF0000"/>
                </a:solidFill>
              </a:rPr>
              <a:t> </a:t>
            </a:r>
            <a:r>
              <a:rPr lang="en-US" altLang="en-US" sz="2800" b="0" dirty="0" err="1">
                <a:solidFill>
                  <a:srgbClr val="FF0000"/>
                </a:solidFill>
              </a:rPr>
              <a:t>lưu</a:t>
            </a:r>
            <a:r>
              <a:rPr lang="en-US" altLang="en-US" sz="2800" b="0" dirty="0">
                <a:solidFill>
                  <a:srgbClr val="FF0000"/>
                </a:solidFill>
              </a:rPr>
              <a:t> </a:t>
            </a:r>
            <a:r>
              <a:rPr lang="en-US" altLang="en-US" sz="2800" b="0" dirty="0" err="1">
                <a:solidFill>
                  <a:srgbClr val="FF0000"/>
                </a:solidFill>
              </a:rPr>
              <a:t>là</a:t>
            </a:r>
            <a:r>
              <a:rPr lang="en-US" altLang="en-US" sz="2800" b="0" dirty="0">
                <a:solidFill>
                  <a:srgbClr val="FF0000"/>
                </a:solidFill>
              </a:rPr>
              <a:t> </a:t>
            </a:r>
            <a:r>
              <a:rPr lang="en-US" altLang="en-US" sz="2800" b="0" dirty="0" err="1">
                <a:solidFill>
                  <a:srgbClr val="FF0000"/>
                </a:solidFill>
              </a:rPr>
              <a:t>sự</a:t>
            </a:r>
            <a:r>
              <a:rPr lang="en-US" altLang="en-US" sz="2800" b="0" dirty="0">
                <a:solidFill>
                  <a:srgbClr val="FF0000"/>
                </a:solidFill>
              </a:rPr>
              <a:t> </a:t>
            </a:r>
            <a:r>
              <a:rPr lang="en-US" altLang="en-US" sz="2800" b="0" dirty="0" err="1">
                <a:solidFill>
                  <a:srgbClr val="FF0000"/>
                </a:solidFill>
              </a:rPr>
              <a:t>truyền</a:t>
            </a:r>
            <a:r>
              <a:rPr lang="en-US" altLang="en-US" sz="2800" b="0" dirty="0">
                <a:solidFill>
                  <a:srgbClr val="FF0000"/>
                </a:solidFill>
              </a:rPr>
              <a:t> </a:t>
            </a:r>
            <a:r>
              <a:rPr lang="en-US" altLang="en-US" sz="2800" b="0" dirty="0" err="1">
                <a:solidFill>
                  <a:srgbClr val="FF0000"/>
                </a:solidFill>
              </a:rPr>
              <a:t>nhiệt</a:t>
            </a:r>
            <a:r>
              <a:rPr lang="en-US" altLang="en-US" sz="2800" b="0" dirty="0">
                <a:solidFill>
                  <a:srgbClr val="FF0000"/>
                </a:solidFill>
              </a:rPr>
              <a:t> </a:t>
            </a:r>
            <a:r>
              <a:rPr lang="en-US" altLang="en-US" sz="2800" b="0" dirty="0" err="1">
                <a:solidFill>
                  <a:srgbClr val="FF0000"/>
                </a:solidFill>
              </a:rPr>
              <a:t>bằng</a:t>
            </a:r>
            <a:r>
              <a:rPr lang="en-US" altLang="en-US" sz="2800" b="0" dirty="0">
                <a:solidFill>
                  <a:srgbClr val="FF0000"/>
                </a:solidFill>
              </a:rPr>
              <a:t> </a:t>
            </a:r>
            <a:r>
              <a:rPr lang="en-US" altLang="en-US" sz="2800" b="0" dirty="0" err="1">
                <a:solidFill>
                  <a:srgbClr val="FF0000"/>
                </a:solidFill>
              </a:rPr>
              <a:t>các</a:t>
            </a:r>
            <a:r>
              <a:rPr lang="en-US" altLang="en-US" sz="2800" b="0" dirty="0">
                <a:solidFill>
                  <a:srgbClr val="FF0000"/>
                </a:solidFill>
              </a:rPr>
              <a:t> </a:t>
            </a:r>
            <a:r>
              <a:rPr lang="en-US" altLang="en-US" sz="2800" b="0" dirty="0" err="1">
                <a:solidFill>
                  <a:srgbClr val="FF0000"/>
                </a:solidFill>
              </a:rPr>
              <a:t>dòng</a:t>
            </a:r>
            <a:r>
              <a:rPr lang="en-US" altLang="en-US" sz="2800" b="0" dirty="0">
                <a:solidFill>
                  <a:srgbClr val="FF0000"/>
                </a:solidFill>
              </a:rPr>
              <a:t> </a:t>
            </a:r>
            <a:r>
              <a:rPr lang="en-US" altLang="en-US" sz="2800" b="0" dirty="0" err="1">
                <a:solidFill>
                  <a:srgbClr val="FF0000"/>
                </a:solidFill>
              </a:rPr>
              <a:t>chất</a:t>
            </a:r>
            <a:r>
              <a:rPr lang="en-US" altLang="en-US" sz="2800" b="0" dirty="0">
                <a:solidFill>
                  <a:srgbClr val="FF0000"/>
                </a:solidFill>
              </a:rPr>
              <a:t> </a:t>
            </a:r>
            <a:r>
              <a:rPr lang="en-US" altLang="en-US" sz="2800" b="0" dirty="0" err="1">
                <a:solidFill>
                  <a:srgbClr val="FF0000"/>
                </a:solidFill>
              </a:rPr>
              <a:t>lỏng</a:t>
            </a:r>
            <a:r>
              <a:rPr lang="en-US" altLang="en-US" sz="2800" b="0" dirty="0">
                <a:solidFill>
                  <a:srgbClr val="FF0000"/>
                </a:solidFill>
              </a:rPr>
              <a:t> </a:t>
            </a:r>
            <a:r>
              <a:rPr lang="en-US" altLang="en-US" sz="2800" b="0" dirty="0" err="1">
                <a:solidFill>
                  <a:srgbClr val="FF0000"/>
                </a:solidFill>
              </a:rPr>
              <a:t>hoặc</a:t>
            </a:r>
            <a:r>
              <a:rPr lang="en-US" altLang="en-US" sz="2800" b="0" dirty="0">
                <a:solidFill>
                  <a:srgbClr val="FF0000"/>
                </a:solidFill>
              </a:rPr>
              <a:t> </a:t>
            </a:r>
            <a:r>
              <a:rPr lang="en-US" altLang="en-US" sz="2800" b="0" dirty="0" err="1">
                <a:solidFill>
                  <a:srgbClr val="FF0000"/>
                </a:solidFill>
              </a:rPr>
              <a:t>chất</a:t>
            </a:r>
            <a:r>
              <a:rPr lang="en-US" altLang="en-US" sz="2800" b="0" dirty="0">
                <a:solidFill>
                  <a:srgbClr val="FF0000"/>
                </a:solidFill>
              </a:rPr>
              <a:t> </a:t>
            </a:r>
            <a:r>
              <a:rPr lang="en-US" altLang="en-US" sz="2800" b="0" dirty="0" err="1">
                <a:solidFill>
                  <a:srgbClr val="FF0000"/>
                </a:solidFill>
              </a:rPr>
              <a:t>khí</a:t>
            </a:r>
            <a:r>
              <a:rPr lang="en-US" altLang="en-US" sz="2800" b="0" dirty="0">
                <a:solidFill>
                  <a:srgbClr val="FF0000"/>
                </a:solidFill>
              </a:rPr>
              <a:t>, </a:t>
            </a:r>
            <a:r>
              <a:rPr lang="en-US" altLang="en-US" sz="2800" b="0" dirty="0" err="1">
                <a:solidFill>
                  <a:srgbClr val="FF0000"/>
                </a:solidFill>
              </a:rPr>
              <a:t>đó</a:t>
            </a:r>
            <a:r>
              <a:rPr lang="en-US" altLang="en-US" sz="2800" b="0" dirty="0">
                <a:solidFill>
                  <a:srgbClr val="FF0000"/>
                </a:solidFill>
              </a:rPr>
              <a:t> </a:t>
            </a:r>
            <a:r>
              <a:rPr lang="en-US" altLang="en-US" sz="2800" b="0" dirty="0" err="1">
                <a:solidFill>
                  <a:srgbClr val="FF0000"/>
                </a:solidFill>
              </a:rPr>
              <a:t>là</a:t>
            </a:r>
            <a:r>
              <a:rPr lang="en-US" altLang="en-US" sz="2800" b="0" dirty="0">
                <a:solidFill>
                  <a:srgbClr val="FF0000"/>
                </a:solidFill>
              </a:rPr>
              <a:t> </a:t>
            </a:r>
            <a:r>
              <a:rPr lang="en-US" altLang="en-US" sz="2800" b="0" dirty="0" err="1">
                <a:solidFill>
                  <a:srgbClr val="FF0000"/>
                </a:solidFill>
              </a:rPr>
              <a:t>hình</a:t>
            </a:r>
            <a:r>
              <a:rPr lang="en-US" altLang="en-US" sz="2800" b="0" dirty="0">
                <a:solidFill>
                  <a:srgbClr val="FF0000"/>
                </a:solidFill>
              </a:rPr>
              <a:t> </a:t>
            </a:r>
            <a:r>
              <a:rPr lang="en-US" altLang="en-US" sz="2800" b="0" dirty="0" err="1">
                <a:solidFill>
                  <a:srgbClr val="FF0000"/>
                </a:solidFill>
              </a:rPr>
              <a:t>thức</a:t>
            </a:r>
            <a:r>
              <a:rPr lang="en-US" altLang="en-US" sz="2800" b="0" dirty="0">
                <a:solidFill>
                  <a:srgbClr val="FF0000"/>
                </a:solidFill>
              </a:rPr>
              <a:t> </a:t>
            </a:r>
            <a:r>
              <a:rPr lang="en-US" altLang="en-US" sz="2800" b="0" dirty="0" err="1">
                <a:solidFill>
                  <a:srgbClr val="FF0000"/>
                </a:solidFill>
              </a:rPr>
              <a:t>truyền</a:t>
            </a:r>
            <a:r>
              <a:rPr lang="en-US" altLang="en-US" sz="2800" b="0" dirty="0">
                <a:solidFill>
                  <a:srgbClr val="FF0000"/>
                </a:solidFill>
              </a:rPr>
              <a:t> </a:t>
            </a:r>
            <a:r>
              <a:rPr lang="en-US" altLang="en-US" sz="2800" b="0" dirty="0" err="1">
                <a:solidFill>
                  <a:srgbClr val="FF0000"/>
                </a:solidFill>
              </a:rPr>
              <a:t>nhiệt</a:t>
            </a:r>
            <a:r>
              <a:rPr lang="en-US" altLang="en-US" sz="2800" b="0" dirty="0">
                <a:solidFill>
                  <a:srgbClr val="FF0000"/>
                </a:solidFill>
              </a:rPr>
              <a:t> </a:t>
            </a:r>
            <a:r>
              <a:rPr lang="en-US" altLang="en-US" sz="2800" b="0" dirty="0" err="1">
                <a:solidFill>
                  <a:srgbClr val="FF0000"/>
                </a:solidFill>
              </a:rPr>
              <a:t>chủ</a:t>
            </a:r>
            <a:r>
              <a:rPr lang="en-US" altLang="en-US" sz="2800" b="0" dirty="0">
                <a:solidFill>
                  <a:srgbClr val="FF0000"/>
                </a:solidFill>
              </a:rPr>
              <a:t> </a:t>
            </a:r>
            <a:r>
              <a:rPr lang="en-US" altLang="en-US" sz="2800" b="0" dirty="0" err="1">
                <a:solidFill>
                  <a:srgbClr val="FF0000"/>
                </a:solidFill>
              </a:rPr>
              <a:t>yếu</a:t>
            </a:r>
            <a:r>
              <a:rPr lang="en-US" altLang="en-US" sz="2800" b="0" dirty="0">
                <a:solidFill>
                  <a:srgbClr val="FF0000"/>
                </a:solidFill>
              </a:rPr>
              <a:t> </a:t>
            </a:r>
            <a:r>
              <a:rPr lang="en-US" altLang="en-US" sz="2800" b="0" dirty="0" err="1">
                <a:solidFill>
                  <a:srgbClr val="FF0000"/>
                </a:solidFill>
              </a:rPr>
              <a:t>của</a:t>
            </a:r>
            <a:r>
              <a:rPr lang="en-US" altLang="en-US" sz="2800" b="0" dirty="0">
                <a:solidFill>
                  <a:srgbClr val="FF0000"/>
                </a:solidFill>
              </a:rPr>
              <a:t> </a:t>
            </a:r>
            <a:r>
              <a:rPr lang="en-US" altLang="en-US" sz="2800" b="0" dirty="0" err="1">
                <a:solidFill>
                  <a:srgbClr val="FF0000"/>
                </a:solidFill>
              </a:rPr>
              <a:t>chất</a:t>
            </a:r>
            <a:r>
              <a:rPr lang="en-US" altLang="en-US" sz="2800" b="0" dirty="0">
                <a:solidFill>
                  <a:srgbClr val="FF0000"/>
                </a:solidFill>
              </a:rPr>
              <a:t> </a:t>
            </a:r>
            <a:r>
              <a:rPr lang="en-US" altLang="en-US" sz="2800" b="0" dirty="0" err="1">
                <a:solidFill>
                  <a:srgbClr val="FF0000"/>
                </a:solidFill>
              </a:rPr>
              <a:t>lỏng</a:t>
            </a:r>
            <a:r>
              <a:rPr lang="en-US" altLang="en-US" sz="2800" b="0" dirty="0">
                <a:solidFill>
                  <a:srgbClr val="FF0000"/>
                </a:solidFill>
              </a:rPr>
              <a:t> </a:t>
            </a:r>
            <a:r>
              <a:rPr lang="en-US" altLang="en-US" sz="2800" b="0" dirty="0" err="1">
                <a:solidFill>
                  <a:srgbClr val="FF0000"/>
                </a:solidFill>
              </a:rPr>
              <a:t>và</a:t>
            </a:r>
            <a:r>
              <a:rPr lang="en-US" altLang="en-US" sz="2800" b="0" dirty="0">
                <a:solidFill>
                  <a:srgbClr val="FF0000"/>
                </a:solidFill>
              </a:rPr>
              <a:t> </a:t>
            </a:r>
            <a:r>
              <a:rPr lang="en-US" altLang="en-US" sz="2800" b="0" dirty="0" err="1">
                <a:solidFill>
                  <a:srgbClr val="FF0000"/>
                </a:solidFill>
              </a:rPr>
              <a:t>khí</a:t>
            </a:r>
            <a:r>
              <a:rPr lang="en-US" altLang="en-US" sz="2800" b="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299693" y="76200"/>
            <a:ext cx="64684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ts val="180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smtClean="0">
                <a:solidFill>
                  <a:srgbClr val="FF0000"/>
                </a:solidFill>
              </a:rPr>
              <a:t>CÁC KIẾN THỨC CẦN NHỚ CỦA CHỦ ĐỀ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8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5" grpId="0"/>
      <p:bldP spid="2" grpId="0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73064" y="0"/>
            <a:ext cx="84930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u="sng" dirty="0" smtClean="0">
                <a:solidFill>
                  <a:srgbClr val="FF0000"/>
                </a:solidFill>
              </a:rPr>
              <a:t>IV. VẬN DỤNG</a:t>
            </a:r>
            <a:endParaRPr lang="en-US" altLang="en-US" u="sng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685800"/>
            <a:ext cx="8285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C10: </a:t>
            </a:r>
            <a:r>
              <a:rPr lang="en-US" dirty="0" err="1" smtClean="0">
                <a:solidFill>
                  <a:schemeClr val="tx1"/>
                </a:solidFill>
              </a:rPr>
              <a:t>Tại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trong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thí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nghiệm</a:t>
            </a:r>
            <a:r>
              <a:rPr lang="en-US" dirty="0" smtClean="0">
                <a:solidFill>
                  <a:schemeClr val="tx1"/>
                </a:solidFill>
              </a:rPr>
              <a:t> ở </a:t>
            </a:r>
            <a:r>
              <a:rPr lang="en-US" dirty="0" err="1" smtClean="0">
                <a:solidFill>
                  <a:schemeClr val="tx1"/>
                </a:solidFill>
              </a:rPr>
              <a:t>hình</a:t>
            </a:r>
            <a:r>
              <a:rPr lang="en-US" dirty="0" smtClean="0">
                <a:solidFill>
                  <a:schemeClr val="tx1"/>
                </a:solidFill>
              </a:rPr>
              <a:t> 23.4, </a:t>
            </a:r>
            <a:r>
              <a:rPr lang="en-US" dirty="0" err="1" smtClean="0">
                <a:solidFill>
                  <a:schemeClr val="tx1"/>
                </a:solidFill>
              </a:rPr>
              <a:t>bình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chứa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không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khí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lại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được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phủ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một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lớp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muội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đen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519535"/>
            <a:ext cx="828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tăng</a:t>
            </a:r>
            <a:r>
              <a:rPr lang="en-US" dirty="0" smtClean="0"/>
              <a:t> </a:t>
            </a:r>
            <a:r>
              <a:rPr lang="en-US" dirty="0" err="1" smtClean="0"/>
              <a:t>khả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hấp</a:t>
            </a:r>
            <a:r>
              <a:rPr lang="en-US" dirty="0" smtClean="0"/>
              <a:t> </a:t>
            </a:r>
            <a:r>
              <a:rPr lang="en-US" dirty="0" err="1" smtClean="0"/>
              <a:t>thụ</a:t>
            </a:r>
            <a:r>
              <a:rPr lang="en-US" dirty="0" smtClean="0"/>
              <a:t> </a:t>
            </a:r>
            <a:r>
              <a:rPr lang="en-US" dirty="0" err="1" smtClean="0"/>
              <a:t>nhiệt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981200"/>
            <a:ext cx="8285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C11: </a:t>
            </a:r>
            <a:r>
              <a:rPr lang="en-US" dirty="0" err="1" smtClean="0">
                <a:solidFill>
                  <a:schemeClr val="tx1"/>
                </a:solidFill>
              </a:rPr>
              <a:t>Tại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vào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mùa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hè</a:t>
            </a:r>
            <a:r>
              <a:rPr lang="en-US" dirty="0" smtClean="0">
                <a:solidFill>
                  <a:schemeClr val="tx1"/>
                </a:solidFill>
              </a:rPr>
              <a:t> ta </a:t>
            </a:r>
            <a:r>
              <a:rPr lang="en-US" dirty="0" err="1" smtClean="0">
                <a:solidFill>
                  <a:schemeClr val="tx1"/>
                </a:solidFill>
              </a:rPr>
              <a:t>thường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mặc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áo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màu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trắng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mà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không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mặc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áo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màu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đen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814935"/>
            <a:ext cx="828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giảm</a:t>
            </a:r>
            <a:r>
              <a:rPr lang="en-US" dirty="0" smtClean="0"/>
              <a:t> </a:t>
            </a:r>
            <a:r>
              <a:rPr lang="en-US" dirty="0" err="1" smtClean="0"/>
              <a:t>khả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hấp</a:t>
            </a:r>
            <a:r>
              <a:rPr lang="en-US" dirty="0" smtClean="0"/>
              <a:t> </a:t>
            </a:r>
            <a:r>
              <a:rPr lang="en-US" dirty="0" err="1" smtClean="0"/>
              <a:t>thụ</a:t>
            </a:r>
            <a:r>
              <a:rPr lang="en-US" dirty="0" smtClean="0"/>
              <a:t> </a:t>
            </a:r>
            <a:r>
              <a:rPr lang="en-US" dirty="0" err="1" smtClean="0"/>
              <a:t>nhiệt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424535"/>
            <a:ext cx="828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C12: </a:t>
            </a:r>
            <a:r>
              <a:rPr lang="en-US" dirty="0" err="1" smtClean="0">
                <a:solidFill>
                  <a:schemeClr val="tx1"/>
                </a:solidFill>
              </a:rPr>
              <a:t>Hoàn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thành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bảng</a:t>
            </a:r>
            <a:r>
              <a:rPr lang="en-US" dirty="0" smtClean="0">
                <a:solidFill>
                  <a:schemeClr val="tx1"/>
                </a:solidFill>
              </a:rPr>
              <a:t> 22.1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68048"/>
              </p:ext>
            </p:extLst>
          </p:nvPr>
        </p:nvGraphicFramePr>
        <p:xfrm>
          <a:off x="304800" y="4098925"/>
          <a:ext cx="8610600" cy="23780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22120"/>
                <a:gridCol w="1722120"/>
                <a:gridCol w="1722120"/>
                <a:gridCol w="1722120"/>
                <a:gridCol w="1722120"/>
              </a:tblGrid>
              <a:tr h="823185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/>
                        <a:t>Chất</a:t>
                      </a:r>
                      <a:endParaRPr lang="en-US" sz="2400" b="0" dirty="0"/>
                    </a:p>
                  </a:txBody>
                  <a:tcPr marT="45741" marB="457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/>
                        <a:t>Rắn</a:t>
                      </a:r>
                      <a:endParaRPr lang="en-US" sz="2400" b="0"/>
                    </a:p>
                  </a:txBody>
                  <a:tcPr marT="45741" marB="457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/>
                        <a:t>Lỏng</a:t>
                      </a:r>
                      <a:endParaRPr lang="en-US" sz="2400" b="0"/>
                    </a:p>
                  </a:txBody>
                  <a:tcPr marT="45741" marB="457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/>
                        <a:t>Khí</a:t>
                      </a:r>
                      <a:endParaRPr lang="en-US" sz="2400" b="0"/>
                    </a:p>
                  </a:txBody>
                  <a:tcPr marT="45741" marB="457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/>
                        <a:t>Chân</a:t>
                      </a:r>
                      <a:r>
                        <a:rPr lang="en-US" sz="2400" b="0" baseline="0" dirty="0" smtClean="0"/>
                        <a:t> </a:t>
                      </a:r>
                      <a:r>
                        <a:rPr lang="en-US" sz="2400" b="0" baseline="0" dirty="0" err="1" smtClean="0"/>
                        <a:t>không</a:t>
                      </a:r>
                      <a:endParaRPr lang="en-US" sz="2400" b="0" dirty="0"/>
                    </a:p>
                  </a:txBody>
                  <a:tcPr marT="45741" marB="45741"/>
                </a:tc>
              </a:tr>
              <a:tr h="155489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Hình</a:t>
                      </a:r>
                      <a:r>
                        <a:rPr lang="en-US" sz="2400" baseline="0" smtClean="0"/>
                        <a:t> thức truyền nhiệt chủ yếu</a:t>
                      </a:r>
                      <a:endParaRPr lang="en-US" sz="2400"/>
                    </a:p>
                  </a:txBody>
                  <a:tcPr marT="45741" marB="45741"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rgbClr val="FF0000"/>
                        </a:solidFill>
                      </a:endParaRPr>
                    </a:p>
                  </a:txBody>
                  <a:tcPr marT="45741" marB="45741"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rgbClr val="FF0000"/>
                        </a:solidFill>
                      </a:endParaRPr>
                    </a:p>
                  </a:txBody>
                  <a:tcPr marT="45741" marB="45741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marT="45741" marB="45741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41" marB="45741"/>
                </a:tc>
              </a:tr>
            </a:tbl>
          </a:graphicData>
        </a:graphic>
      </p:graphicFrame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057400" y="5176838"/>
            <a:ext cx="1600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vi-VN" sz="2400">
                <a:solidFill>
                  <a:srgbClr val="FF0000"/>
                </a:solidFill>
              </a:rPr>
              <a:t>Dẫn nhiệt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810000" y="5189538"/>
            <a:ext cx="1600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vi-VN" sz="2400">
                <a:solidFill>
                  <a:srgbClr val="FF0000"/>
                </a:solidFill>
              </a:rPr>
              <a:t>Đối lưu</a:t>
            </a:r>
          </a:p>
          <a:p>
            <a:pPr algn="ctr" eaLnBrk="1" hangingPunct="1"/>
            <a:endParaRPr lang="en-US" altLang="vi-VN" sz="240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562600" y="5189538"/>
            <a:ext cx="1600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vi-VN" sz="2400">
                <a:solidFill>
                  <a:srgbClr val="FF0000"/>
                </a:solidFill>
              </a:rPr>
              <a:t>Đối lưu</a:t>
            </a:r>
          </a:p>
          <a:p>
            <a:pPr algn="ctr" eaLnBrk="1" hangingPunct="1"/>
            <a:endParaRPr lang="en-US" altLang="vi-VN" sz="240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239000" y="5048250"/>
            <a:ext cx="1600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vi-VN" sz="2400">
                <a:solidFill>
                  <a:srgbClr val="FF0000"/>
                </a:solidFill>
              </a:rPr>
              <a:t>Bức xạ nhiệt</a:t>
            </a:r>
          </a:p>
          <a:p>
            <a:pPr algn="ctr" eaLnBrk="1" hangingPunct="1"/>
            <a:endParaRPr lang="en-US" altLang="vi-VN" sz="2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570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2" grpId="0"/>
      <p:bldP spid="13" grpId="0"/>
      <p:bldP spid="14" grpId="0"/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4" descr="Small grid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752600" y="304800"/>
            <a:ext cx="5943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pattFill prst="smGrid">
                  <a:fgClr>
                    <a:srgbClr val="CCCC00"/>
                  </a:fgClr>
                  <a:bgClr>
                    <a:schemeClr val="bg1"/>
                  </a:bgClr>
                </a:pattFill>
              </a:rPr>
              <a:t>Hướng dẫn về nhà</a:t>
            </a:r>
            <a:endParaRPr lang="en-US" sz="3600" kern="10" dirty="0">
              <a:ln w="28575">
                <a:solidFill>
                  <a:srgbClr val="FF0000"/>
                </a:solidFill>
                <a:round/>
                <a:headEnd/>
                <a:tailEnd/>
              </a:ln>
              <a:pattFill prst="smGrid">
                <a:fgClr>
                  <a:srgbClr val="CCCC00"/>
                </a:fgClr>
                <a:bgClr>
                  <a:schemeClr val="bg1"/>
                </a:bgClr>
              </a:pattFill>
            </a:endParaRP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533400" y="1447800"/>
            <a:ext cx="8305800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altLang="en-US" sz="2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ahoma" panose="020B0604030504040204" pitchFamily="34" charset="0"/>
              </a:rPr>
              <a:t>Học</a:t>
            </a:r>
            <a:r>
              <a:rPr lang="en-US" altLang="en-US" sz="2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ahoma" panose="020B0604030504040204" pitchFamily="34" charset="0"/>
              </a:rPr>
              <a:t>nội</a:t>
            </a: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 dung </a:t>
            </a:r>
            <a:r>
              <a:rPr lang="en-US" altLang="en-US" sz="2800" dirty="0" err="1" smtClean="0">
                <a:solidFill>
                  <a:srgbClr val="0000FF"/>
                </a:solidFill>
                <a:latin typeface="Tahoma" panose="020B0604030504040204" pitchFamily="34" charset="0"/>
              </a:rPr>
              <a:t>bài</a:t>
            </a:r>
            <a:r>
              <a:rPr lang="en-US" altLang="en-US" sz="2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22 </a:t>
            </a:r>
            <a:r>
              <a:rPr lang="en-US" altLang="en-US" sz="2800" dirty="0" err="1" smtClean="0">
                <a:solidFill>
                  <a:srgbClr val="0000FF"/>
                </a:solidFill>
                <a:latin typeface="Tahoma" panose="020B0604030504040204" pitchFamily="34" charset="0"/>
              </a:rPr>
              <a:t>và</a:t>
            </a:r>
            <a:r>
              <a:rPr lang="en-US" altLang="en-US" sz="2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23.</a:t>
            </a:r>
            <a:endParaRPr lang="en-US" altLang="en-US" sz="2800" dirty="0">
              <a:solidFill>
                <a:srgbClr val="0000FF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altLang="en-US" sz="2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ahoma" panose="020B0604030504040204" pitchFamily="34" charset="0"/>
              </a:rPr>
              <a:t>Làm</a:t>
            </a:r>
            <a:r>
              <a:rPr lang="en-US" altLang="en-US" sz="2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ahoma" panose="020B0604030504040204" pitchFamily="34" charset="0"/>
              </a:rPr>
              <a:t>câu</a:t>
            </a:r>
            <a:r>
              <a:rPr lang="en-US" altLang="en-US" sz="2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C12 (SGK/78) </a:t>
            </a:r>
            <a:r>
              <a:rPr lang="en-US" altLang="en-US" sz="2800" dirty="0" err="1" smtClean="0">
                <a:solidFill>
                  <a:srgbClr val="0000FF"/>
                </a:solidFill>
                <a:latin typeface="Tahoma" panose="020B0604030504040204" pitchFamily="34" charset="0"/>
              </a:rPr>
              <a:t>và</a:t>
            </a:r>
            <a:r>
              <a:rPr lang="en-US" altLang="en-US" sz="2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22.1 </a:t>
            </a:r>
            <a:r>
              <a:rPr lang="en-US" altLang="en-US" sz="2800" dirty="0" err="1" smtClean="0">
                <a:solidFill>
                  <a:srgbClr val="0000FF"/>
                </a:solidFill>
                <a:latin typeface="Tahoma" panose="020B0604030504040204" pitchFamily="34" charset="0"/>
              </a:rPr>
              <a:t>đến</a:t>
            </a:r>
            <a:r>
              <a:rPr lang="en-US" altLang="en-US" sz="2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22.5, 23.1 </a:t>
            </a:r>
            <a:r>
              <a:rPr lang="en-US" altLang="en-US" sz="2800" dirty="0" err="1" smtClean="0">
                <a:solidFill>
                  <a:srgbClr val="0000FF"/>
                </a:solidFill>
                <a:latin typeface="Tahoma" panose="020B0604030504040204" pitchFamily="34" charset="0"/>
              </a:rPr>
              <a:t>đến</a:t>
            </a:r>
            <a:r>
              <a:rPr lang="en-US" altLang="en-US" sz="2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23.4 </a:t>
            </a:r>
            <a:r>
              <a:rPr lang="en-US" altLang="en-US" sz="2800" dirty="0" err="1" smtClean="0">
                <a:solidFill>
                  <a:srgbClr val="0000FF"/>
                </a:solidFill>
                <a:latin typeface="Tahoma" panose="020B0604030504040204" pitchFamily="34" charset="0"/>
              </a:rPr>
              <a:t>trong</a:t>
            </a:r>
            <a:r>
              <a:rPr lang="en-US" altLang="en-US" sz="2800" smtClean="0">
                <a:solidFill>
                  <a:srgbClr val="0000FF"/>
                </a:solidFill>
                <a:latin typeface="Tahoma" panose="020B0604030504040204" pitchFamily="34" charset="0"/>
              </a:rPr>
              <a:t> SBT.</a:t>
            </a:r>
            <a:endParaRPr lang="en-US" altLang="en-US" sz="2800" dirty="0" smtClean="0">
              <a:solidFill>
                <a:srgbClr val="0000FF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altLang="en-US" sz="2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ahoma" panose="020B0604030504040204" pitchFamily="34" charset="0"/>
              </a:rPr>
              <a:t>Đọc</a:t>
            </a:r>
            <a:r>
              <a:rPr lang="en-US" altLang="en-US" sz="2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ahoma" panose="020B0604030504040204" pitchFamily="34" charset="0"/>
              </a:rPr>
              <a:t>phần</a:t>
            </a:r>
            <a:r>
              <a:rPr lang="en-US" altLang="en-US" sz="2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ahoma" panose="020B0604030504040204" pitchFamily="34" charset="0"/>
              </a:rPr>
              <a:t>có</a:t>
            </a:r>
            <a:r>
              <a:rPr lang="en-US" altLang="en-US" sz="2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ahoma" panose="020B0604030504040204" pitchFamily="34" charset="0"/>
              </a:rPr>
              <a:t>thể</a:t>
            </a:r>
            <a:r>
              <a:rPr lang="en-US" altLang="en-US" sz="2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ahoma" panose="020B0604030504040204" pitchFamily="34" charset="0"/>
              </a:rPr>
              <a:t>em</a:t>
            </a:r>
            <a:r>
              <a:rPr lang="en-US" altLang="en-US" sz="2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ahoma" panose="020B0604030504040204" pitchFamily="34" charset="0"/>
              </a:rPr>
              <a:t>chưa</a:t>
            </a:r>
            <a:r>
              <a:rPr lang="en-US" altLang="en-US" sz="2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ahoma" panose="020B0604030504040204" pitchFamily="34" charset="0"/>
              </a:rPr>
              <a:t>biết</a:t>
            </a:r>
            <a:r>
              <a:rPr lang="en-US" altLang="en-US" sz="2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ahoma" panose="020B0604030504040204" pitchFamily="34" charset="0"/>
              </a:rPr>
              <a:t>của</a:t>
            </a:r>
            <a:r>
              <a:rPr lang="en-US" altLang="en-US" sz="2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2 </a:t>
            </a:r>
            <a:r>
              <a:rPr lang="en-US" altLang="en-US" sz="2800" dirty="0" err="1" smtClean="0">
                <a:solidFill>
                  <a:srgbClr val="0000FF"/>
                </a:solidFill>
                <a:latin typeface="Tahoma" panose="020B0604030504040204" pitchFamily="34" charset="0"/>
              </a:rPr>
              <a:t>bài</a:t>
            </a:r>
            <a:r>
              <a:rPr lang="en-US" altLang="en-US" sz="2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22 </a:t>
            </a:r>
            <a:r>
              <a:rPr lang="en-US" altLang="en-US" sz="2800" dirty="0" err="1" smtClean="0">
                <a:solidFill>
                  <a:srgbClr val="0000FF"/>
                </a:solidFill>
                <a:latin typeface="Tahoma" panose="020B0604030504040204" pitchFamily="34" charset="0"/>
              </a:rPr>
              <a:t>và</a:t>
            </a:r>
            <a:r>
              <a:rPr lang="en-US" altLang="en-US" sz="2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23</a:t>
            </a:r>
            <a:endParaRPr lang="en-US" altLang="en-US" sz="2800" dirty="0">
              <a:solidFill>
                <a:srgbClr val="0000FF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altLang="en-US" sz="2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ahoma" panose="020B0604030504040204" pitchFamily="34" charset="0"/>
              </a:rPr>
              <a:t>Xem</a:t>
            </a:r>
            <a:r>
              <a:rPr lang="en-US" altLang="en-US" sz="2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ahoma" panose="020B0604030504040204" pitchFamily="34" charset="0"/>
              </a:rPr>
              <a:t>trước</a:t>
            </a:r>
            <a:r>
              <a:rPr lang="en-US" altLang="en-US" sz="2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ahoma" panose="020B0604030504040204" pitchFamily="34" charset="0"/>
              </a:rPr>
              <a:t>bài</a:t>
            </a:r>
            <a:r>
              <a:rPr lang="en-US" altLang="en-US" sz="2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24 </a:t>
            </a:r>
            <a:r>
              <a:rPr lang="en-US" altLang="en-US" sz="2800" dirty="0" err="1" smtClean="0">
                <a:solidFill>
                  <a:srgbClr val="0000FF"/>
                </a:solidFill>
                <a:latin typeface="Tahoma" panose="020B0604030504040204" pitchFamily="34" charset="0"/>
              </a:rPr>
              <a:t>và</a:t>
            </a:r>
            <a:r>
              <a:rPr lang="en-US" altLang="en-US" sz="2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ahoma" panose="020B0604030504040204" pitchFamily="34" charset="0"/>
              </a:rPr>
              <a:t>bài</a:t>
            </a:r>
            <a:r>
              <a:rPr lang="en-US" altLang="en-US" sz="2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25.</a:t>
            </a:r>
            <a:endParaRPr lang="en-US" altLang="en-US" sz="2800" dirty="0">
              <a:solidFill>
                <a:srgbClr val="0000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0" name="Text Box 36"/>
          <p:cNvSpPr txBox="1">
            <a:spLocks noChangeArrowheads="1"/>
          </p:cNvSpPr>
          <p:nvPr/>
        </p:nvSpPr>
        <p:spPr bwMode="auto">
          <a:xfrm>
            <a:off x="5995809" y="2710926"/>
            <a:ext cx="1531511" cy="40011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dist="91581" dir="2021404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 err="1" smtClean="0"/>
              <a:t>Hình</a:t>
            </a:r>
            <a:r>
              <a:rPr lang="en-US" altLang="en-US" sz="2000" dirty="0" smtClean="0"/>
              <a:t> 22.1</a:t>
            </a:r>
            <a:endParaRPr lang="en-US" altLang="en-US" sz="2000" dirty="0"/>
          </a:p>
        </p:txBody>
      </p:sp>
      <p:grpSp>
        <p:nvGrpSpPr>
          <p:cNvPr id="3" name="Group 2"/>
          <p:cNvGrpSpPr/>
          <p:nvPr/>
        </p:nvGrpSpPr>
        <p:grpSpPr>
          <a:xfrm>
            <a:off x="4800600" y="743119"/>
            <a:ext cx="4343399" cy="2247562"/>
            <a:chOff x="228602" y="1524002"/>
            <a:chExt cx="7696202" cy="3276603"/>
          </a:xfrm>
        </p:grpSpPr>
        <p:sp>
          <p:nvSpPr>
            <p:cNvPr id="11267" name="AutoShape 3"/>
            <p:cNvSpPr>
              <a:spLocks noChangeArrowheads="1"/>
            </p:cNvSpPr>
            <p:nvPr/>
          </p:nvSpPr>
          <p:spPr bwMode="auto">
            <a:xfrm rot="5400000" flipH="1">
              <a:off x="3886204" y="-1447799"/>
              <a:ext cx="228601" cy="7543804"/>
            </a:xfrm>
            <a:prstGeom prst="can">
              <a:avLst>
                <a:gd name="adj" fmla="val 52708"/>
              </a:avLst>
            </a:prstGeom>
            <a:solidFill>
              <a:schemeClr val="bg1">
                <a:lumMod val="50000"/>
              </a:schemeClr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69" name="AutoShape 5" descr="Oak"/>
            <p:cNvSpPr>
              <a:spLocks noChangeArrowheads="1"/>
            </p:cNvSpPr>
            <p:nvPr/>
          </p:nvSpPr>
          <p:spPr bwMode="auto">
            <a:xfrm>
              <a:off x="228602" y="3962404"/>
              <a:ext cx="1371600" cy="838201"/>
            </a:xfrm>
            <a:prstGeom prst="cube">
              <a:avLst>
                <a:gd name="adj" fmla="val 25000"/>
              </a:avLst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Garamond" panose="02020404030301010803" pitchFamily="18" charset="0"/>
              </a:endParaRPr>
            </a:p>
          </p:txBody>
        </p:sp>
        <p:sp>
          <p:nvSpPr>
            <p:cNvPr id="11270" name="AutoShape 6"/>
            <p:cNvSpPr>
              <a:spLocks noChangeArrowheads="1"/>
            </p:cNvSpPr>
            <p:nvPr/>
          </p:nvSpPr>
          <p:spPr bwMode="auto">
            <a:xfrm>
              <a:off x="5486403" y="4267205"/>
              <a:ext cx="2438401" cy="533400"/>
            </a:xfrm>
            <a:prstGeom prst="cube">
              <a:avLst>
                <a:gd name="adj" fmla="val 68454"/>
              </a:avLst>
            </a:prstGeom>
            <a:solidFill>
              <a:schemeClr val="bg1">
                <a:lumMod val="50000"/>
              </a:schemeClr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71" name="AutoShape 7"/>
            <p:cNvSpPr>
              <a:spLocks noChangeArrowheads="1"/>
            </p:cNvSpPr>
            <p:nvPr/>
          </p:nvSpPr>
          <p:spPr bwMode="auto">
            <a:xfrm>
              <a:off x="7086604" y="1752603"/>
              <a:ext cx="228600" cy="2743203"/>
            </a:xfrm>
            <a:prstGeom prst="can">
              <a:avLst>
                <a:gd name="adj" fmla="val 65278"/>
              </a:avLst>
            </a:prstGeom>
            <a:solidFill>
              <a:schemeClr val="bg1">
                <a:lumMod val="50000"/>
              </a:schemeClr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72" name="AutoShape 8"/>
            <p:cNvSpPr>
              <a:spLocks noChangeArrowheads="1"/>
            </p:cNvSpPr>
            <p:nvPr/>
          </p:nvSpPr>
          <p:spPr bwMode="auto">
            <a:xfrm>
              <a:off x="7010405" y="2076452"/>
              <a:ext cx="381001" cy="514351"/>
            </a:xfrm>
            <a:prstGeom prst="can">
              <a:avLst>
                <a:gd name="adj" fmla="val 44438"/>
              </a:avLst>
            </a:prstGeom>
            <a:solidFill>
              <a:schemeClr val="bg1">
                <a:lumMod val="50000"/>
              </a:schemeClr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73" name="AutoShape 9"/>
            <p:cNvSpPr>
              <a:spLocks noChangeArrowheads="1"/>
            </p:cNvSpPr>
            <p:nvPr/>
          </p:nvSpPr>
          <p:spPr bwMode="auto">
            <a:xfrm>
              <a:off x="7086605" y="1524002"/>
              <a:ext cx="228600" cy="609601"/>
            </a:xfrm>
            <a:prstGeom prst="can">
              <a:avLst>
                <a:gd name="adj" fmla="val 40284"/>
              </a:avLst>
            </a:prstGeom>
            <a:solidFill>
              <a:schemeClr val="bg1">
                <a:lumMod val="50000"/>
              </a:schemeClr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1274" name="Group 10"/>
            <p:cNvGrpSpPr>
              <a:grpSpLocks/>
            </p:cNvGrpSpPr>
            <p:nvPr/>
          </p:nvGrpSpPr>
          <p:grpSpPr bwMode="auto">
            <a:xfrm>
              <a:off x="3581403" y="2438403"/>
              <a:ext cx="457201" cy="609601"/>
              <a:chOff x="1152" y="3744"/>
              <a:chExt cx="288" cy="384"/>
            </a:xfrm>
          </p:grpSpPr>
          <p:sp>
            <p:nvSpPr>
              <p:cNvPr id="11275" name="Rectangle 11"/>
              <p:cNvSpPr>
                <a:spLocks noChangeArrowheads="1"/>
              </p:cNvSpPr>
              <p:nvPr/>
            </p:nvSpPr>
            <p:spPr bwMode="auto">
              <a:xfrm>
                <a:off x="1248" y="3744"/>
                <a:ext cx="96" cy="336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>
                  <a:latin typeface=".VnTime" pitchFamily="34" charset="0"/>
                </a:endParaRPr>
              </a:p>
            </p:txBody>
          </p:sp>
          <p:sp>
            <p:nvSpPr>
              <p:cNvPr id="11276" name="Oval 12"/>
              <p:cNvSpPr>
                <a:spLocks noChangeArrowheads="1"/>
              </p:cNvSpPr>
              <p:nvPr/>
            </p:nvSpPr>
            <p:spPr bwMode="auto">
              <a:xfrm>
                <a:off x="1152" y="4032"/>
                <a:ext cx="288" cy="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>
                  <a:latin typeface=".VnTime" pitchFamily="34" charset="0"/>
                </a:endParaRPr>
              </a:p>
            </p:txBody>
          </p:sp>
        </p:grpSp>
        <p:grpSp>
          <p:nvGrpSpPr>
            <p:cNvPr id="11277" name="Group 13"/>
            <p:cNvGrpSpPr>
              <a:grpSpLocks/>
            </p:cNvGrpSpPr>
            <p:nvPr/>
          </p:nvGrpSpPr>
          <p:grpSpPr bwMode="auto">
            <a:xfrm>
              <a:off x="2819404" y="2438403"/>
              <a:ext cx="457201" cy="609601"/>
              <a:chOff x="1152" y="3744"/>
              <a:chExt cx="288" cy="384"/>
            </a:xfrm>
          </p:grpSpPr>
          <p:sp>
            <p:nvSpPr>
              <p:cNvPr id="11278" name="Rectangle 14"/>
              <p:cNvSpPr>
                <a:spLocks noChangeArrowheads="1"/>
              </p:cNvSpPr>
              <p:nvPr/>
            </p:nvSpPr>
            <p:spPr bwMode="auto">
              <a:xfrm>
                <a:off x="1248" y="3744"/>
                <a:ext cx="96" cy="336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>
                  <a:latin typeface=".VnTime" pitchFamily="34" charset="0"/>
                </a:endParaRPr>
              </a:p>
            </p:txBody>
          </p:sp>
          <p:sp>
            <p:nvSpPr>
              <p:cNvPr id="11279" name="Oval 15"/>
              <p:cNvSpPr>
                <a:spLocks noChangeArrowheads="1"/>
              </p:cNvSpPr>
              <p:nvPr/>
            </p:nvSpPr>
            <p:spPr bwMode="auto">
              <a:xfrm>
                <a:off x="1152" y="4032"/>
                <a:ext cx="288" cy="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>
                  <a:latin typeface=".VnTime" pitchFamily="34" charset="0"/>
                </a:endParaRPr>
              </a:p>
            </p:txBody>
          </p:sp>
        </p:grpSp>
        <p:grpSp>
          <p:nvGrpSpPr>
            <p:cNvPr id="11280" name="Group 16"/>
            <p:cNvGrpSpPr>
              <a:grpSpLocks/>
            </p:cNvGrpSpPr>
            <p:nvPr/>
          </p:nvGrpSpPr>
          <p:grpSpPr bwMode="auto">
            <a:xfrm>
              <a:off x="2057403" y="2438403"/>
              <a:ext cx="457201" cy="609601"/>
              <a:chOff x="1152" y="3744"/>
              <a:chExt cx="288" cy="384"/>
            </a:xfrm>
          </p:grpSpPr>
          <p:sp>
            <p:nvSpPr>
              <p:cNvPr id="11281" name="Rectangle 17"/>
              <p:cNvSpPr>
                <a:spLocks noChangeArrowheads="1"/>
              </p:cNvSpPr>
              <p:nvPr/>
            </p:nvSpPr>
            <p:spPr bwMode="auto">
              <a:xfrm>
                <a:off x="1248" y="3744"/>
                <a:ext cx="96" cy="336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>
                  <a:latin typeface=".VnTime" pitchFamily="34" charset="0"/>
                </a:endParaRPr>
              </a:p>
            </p:txBody>
          </p:sp>
          <p:sp>
            <p:nvSpPr>
              <p:cNvPr id="11282" name="Oval 18"/>
              <p:cNvSpPr>
                <a:spLocks noChangeArrowheads="1"/>
              </p:cNvSpPr>
              <p:nvPr/>
            </p:nvSpPr>
            <p:spPr bwMode="auto">
              <a:xfrm>
                <a:off x="1152" y="4032"/>
                <a:ext cx="288" cy="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>
                  <a:latin typeface=".VnTime" pitchFamily="34" charset="0"/>
                </a:endParaRPr>
              </a:p>
            </p:txBody>
          </p:sp>
        </p:grpSp>
        <p:grpSp>
          <p:nvGrpSpPr>
            <p:cNvPr id="11283" name="Group 19"/>
            <p:cNvGrpSpPr>
              <a:grpSpLocks/>
            </p:cNvGrpSpPr>
            <p:nvPr/>
          </p:nvGrpSpPr>
          <p:grpSpPr bwMode="auto">
            <a:xfrm>
              <a:off x="4343405" y="2438403"/>
              <a:ext cx="457201" cy="609601"/>
              <a:chOff x="1152" y="3744"/>
              <a:chExt cx="288" cy="384"/>
            </a:xfrm>
          </p:grpSpPr>
          <p:sp>
            <p:nvSpPr>
              <p:cNvPr id="11284" name="Rectangle 20"/>
              <p:cNvSpPr>
                <a:spLocks noChangeArrowheads="1"/>
              </p:cNvSpPr>
              <p:nvPr/>
            </p:nvSpPr>
            <p:spPr bwMode="auto">
              <a:xfrm>
                <a:off x="1248" y="3744"/>
                <a:ext cx="96" cy="336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>
                  <a:latin typeface=".VnTime" pitchFamily="34" charset="0"/>
                </a:endParaRPr>
              </a:p>
            </p:txBody>
          </p:sp>
          <p:sp>
            <p:nvSpPr>
              <p:cNvPr id="11285" name="Oval 21"/>
              <p:cNvSpPr>
                <a:spLocks noChangeArrowheads="1"/>
              </p:cNvSpPr>
              <p:nvPr/>
            </p:nvSpPr>
            <p:spPr bwMode="auto">
              <a:xfrm>
                <a:off x="1152" y="4032"/>
                <a:ext cx="288" cy="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>
                  <a:latin typeface=".VnTime" pitchFamily="34" charset="0"/>
                </a:endParaRPr>
              </a:p>
            </p:txBody>
          </p:sp>
        </p:grpSp>
        <p:grpSp>
          <p:nvGrpSpPr>
            <p:cNvPr id="11286" name="Group 22"/>
            <p:cNvGrpSpPr>
              <a:grpSpLocks/>
            </p:cNvGrpSpPr>
            <p:nvPr/>
          </p:nvGrpSpPr>
          <p:grpSpPr bwMode="auto">
            <a:xfrm>
              <a:off x="5105404" y="2438403"/>
              <a:ext cx="457201" cy="609601"/>
              <a:chOff x="1152" y="3744"/>
              <a:chExt cx="288" cy="384"/>
            </a:xfrm>
          </p:grpSpPr>
          <p:sp>
            <p:nvSpPr>
              <p:cNvPr id="11287" name="Rectangle 23"/>
              <p:cNvSpPr>
                <a:spLocks noChangeArrowheads="1"/>
              </p:cNvSpPr>
              <p:nvPr/>
            </p:nvSpPr>
            <p:spPr bwMode="auto">
              <a:xfrm>
                <a:off x="1248" y="3744"/>
                <a:ext cx="96" cy="336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>
                  <a:latin typeface=".VnTime" pitchFamily="34" charset="0"/>
                </a:endParaRPr>
              </a:p>
            </p:txBody>
          </p:sp>
          <p:sp>
            <p:nvSpPr>
              <p:cNvPr id="11288" name="Oval 24"/>
              <p:cNvSpPr>
                <a:spLocks noChangeArrowheads="1"/>
              </p:cNvSpPr>
              <p:nvPr/>
            </p:nvSpPr>
            <p:spPr bwMode="auto">
              <a:xfrm>
                <a:off x="1152" y="4032"/>
                <a:ext cx="288" cy="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>
                  <a:latin typeface=".VnTime" pitchFamily="34" charset="0"/>
                </a:endParaRPr>
              </a:p>
            </p:txBody>
          </p:sp>
        </p:grpSp>
        <p:sp>
          <p:nvSpPr>
            <p:cNvPr id="11290" name="Freeform 26"/>
            <p:cNvSpPr>
              <a:spLocks/>
            </p:cNvSpPr>
            <p:nvPr/>
          </p:nvSpPr>
          <p:spPr bwMode="auto">
            <a:xfrm>
              <a:off x="2133603" y="2346327"/>
              <a:ext cx="295275" cy="195263"/>
            </a:xfrm>
            <a:custGeom>
              <a:avLst/>
              <a:gdLst>
                <a:gd name="T0" fmla="*/ 0 w 186"/>
                <a:gd name="T1" fmla="*/ 2147483647 h 123"/>
                <a:gd name="T2" fmla="*/ 2147483647 w 186"/>
                <a:gd name="T3" fmla="*/ 2147483647 h 123"/>
                <a:gd name="T4" fmla="*/ 2147483647 w 186"/>
                <a:gd name="T5" fmla="*/ 2147483647 h 123"/>
                <a:gd name="T6" fmla="*/ 2147483647 w 186"/>
                <a:gd name="T7" fmla="*/ 2147483647 h 123"/>
                <a:gd name="T8" fmla="*/ 2147483647 w 186"/>
                <a:gd name="T9" fmla="*/ 2147483647 h 123"/>
                <a:gd name="T10" fmla="*/ 2147483647 w 186"/>
                <a:gd name="T11" fmla="*/ 2147483647 h 123"/>
                <a:gd name="T12" fmla="*/ 0 w 186"/>
                <a:gd name="T13" fmla="*/ 2147483647 h 1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6" h="123">
                  <a:moveTo>
                    <a:pt x="0" y="46"/>
                  </a:moveTo>
                  <a:cubicBezTo>
                    <a:pt x="31" y="0"/>
                    <a:pt x="72" y="24"/>
                    <a:pt x="132" y="28"/>
                  </a:cubicBezTo>
                  <a:cubicBezTo>
                    <a:pt x="155" y="43"/>
                    <a:pt x="171" y="41"/>
                    <a:pt x="186" y="64"/>
                  </a:cubicBezTo>
                  <a:cubicBezTo>
                    <a:pt x="152" y="87"/>
                    <a:pt x="132" y="100"/>
                    <a:pt x="90" y="106"/>
                  </a:cubicBezTo>
                  <a:cubicBezTo>
                    <a:pt x="78" y="110"/>
                    <a:pt x="66" y="114"/>
                    <a:pt x="54" y="118"/>
                  </a:cubicBezTo>
                  <a:cubicBezTo>
                    <a:pt x="40" y="123"/>
                    <a:pt x="38" y="94"/>
                    <a:pt x="30" y="82"/>
                  </a:cubicBezTo>
                  <a:cubicBezTo>
                    <a:pt x="21" y="69"/>
                    <a:pt x="9" y="59"/>
                    <a:pt x="0" y="46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Freeform 27"/>
            <p:cNvSpPr>
              <a:spLocks/>
            </p:cNvSpPr>
            <p:nvPr/>
          </p:nvSpPr>
          <p:spPr bwMode="auto">
            <a:xfrm>
              <a:off x="2133603" y="2324102"/>
              <a:ext cx="280987" cy="419101"/>
            </a:xfrm>
            <a:custGeom>
              <a:avLst/>
              <a:gdLst>
                <a:gd name="T0" fmla="*/ 2147483647 w 177"/>
                <a:gd name="T1" fmla="*/ 2147483647 h 212"/>
                <a:gd name="T2" fmla="*/ 2147483647 w 177"/>
                <a:gd name="T3" fmla="*/ 2147483647 h 212"/>
                <a:gd name="T4" fmla="*/ 2147483647 w 177"/>
                <a:gd name="T5" fmla="*/ 2147483647 h 212"/>
                <a:gd name="T6" fmla="*/ 2147483647 w 177"/>
                <a:gd name="T7" fmla="*/ 2147483647 h 212"/>
                <a:gd name="T8" fmla="*/ 2147483647 w 177"/>
                <a:gd name="T9" fmla="*/ 2147483647 h 212"/>
                <a:gd name="T10" fmla="*/ 2147483647 w 177"/>
                <a:gd name="T11" fmla="*/ 2147483647 h 212"/>
                <a:gd name="T12" fmla="*/ 2147483647 w 177"/>
                <a:gd name="T13" fmla="*/ 2147483647 h 212"/>
                <a:gd name="T14" fmla="*/ 2147483647 w 177"/>
                <a:gd name="T15" fmla="*/ 2147483647 h 212"/>
                <a:gd name="T16" fmla="*/ 2147483647 w 177"/>
                <a:gd name="T17" fmla="*/ 2147483647 h 212"/>
                <a:gd name="T18" fmla="*/ 2147483647 w 177"/>
                <a:gd name="T19" fmla="*/ 0 h 212"/>
                <a:gd name="T20" fmla="*/ 2147483647 w 177"/>
                <a:gd name="T21" fmla="*/ 2147483647 h 212"/>
                <a:gd name="T22" fmla="*/ 2147483647 w 177"/>
                <a:gd name="T23" fmla="*/ 2147483647 h 2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7" h="212">
                  <a:moveTo>
                    <a:pt x="12" y="60"/>
                  </a:moveTo>
                  <a:cubicBezTo>
                    <a:pt x="21" y="94"/>
                    <a:pt x="32" y="84"/>
                    <a:pt x="42" y="114"/>
                  </a:cubicBezTo>
                  <a:cubicBezTo>
                    <a:pt x="45" y="138"/>
                    <a:pt x="36" y="212"/>
                    <a:pt x="66" y="168"/>
                  </a:cubicBezTo>
                  <a:cubicBezTo>
                    <a:pt x="72" y="143"/>
                    <a:pt x="84" y="127"/>
                    <a:pt x="90" y="102"/>
                  </a:cubicBezTo>
                  <a:cubicBezTo>
                    <a:pt x="92" y="110"/>
                    <a:pt x="94" y="118"/>
                    <a:pt x="96" y="126"/>
                  </a:cubicBezTo>
                  <a:cubicBezTo>
                    <a:pt x="100" y="138"/>
                    <a:pt x="108" y="162"/>
                    <a:pt x="108" y="162"/>
                  </a:cubicBezTo>
                  <a:cubicBezTo>
                    <a:pt x="116" y="84"/>
                    <a:pt x="105" y="114"/>
                    <a:pt x="150" y="84"/>
                  </a:cubicBezTo>
                  <a:cubicBezTo>
                    <a:pt x="158" y="53"/>
                    <a:pt x="177" y="31"/>
                    <a:pt x="138" y="18"/>
                  </a:cubicBezTo>
                  <a:cubicBezTo>
                    <a:pt x="83" y="36"/>
                    <a:pt x="116" y="38"/>
                    <a:pt x="90" y="12"/>
                  </a:cubicBezTo>
                  <a:cubicBezTo>
                    <a:pt x="85" y="7"/>
                    <a:pt x="78" y="4"/>
                    <a:pt x="72" y="0"/>
                  </a:cubicBezTo>
                  <a:cubicBezTo>
                    <a:pt x="44" y="28"/>
                    <a:pt x="54" y="34"/>
                    <a:pt x="12" y="42"/>
                  </a:cubicBezTo>
                  <a:cubicBezTo>
                    <a:pt x="5" y="62"/>
                    <a:pt x="0" y="60"/>
                    <a:pt x="12" y="60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Freeform 28"/>
            <p:cNvSpPr>
              <a:spLocks/>
            </p:cNvSpPr>
            <p:nvPr/>
          </p:nvSpPr>
          <p:spPr bwMode="auto">
            <a:xfrm>
              <a:off x="2895604" y="2362203"/>
              <a:ext cx="295275" cy="195263"/>
            </a:xfrm>
            <a:custGeom>
              <a:avLst/>
              <a:gdLst>
                <a:gd name="T0" fmla="*/ 0 w 186"/>
                <a:gd name="T1" fmla="*/ 2147483647 h 123"/>
                <a:gd name="T2" fmla="*/ 2147483647 w 186"/>
                <a:gd name="T3" fmla="*/ 2147483647 h 123"/>
                <a:gd name="T4" fmla="*/ 2147483647 w 186"/>
                <a:gd name="T5" fmla="*/ 2147483647 h 123"/>
                <a:gd name="T6" fmla="*/ 2147483647 w 186"/>
                <a:gd name="T7" fmla="*/ 2147483647 h 123"/>
                <a:gd name="T8" fmla="*/ 2147483647 w 186"/>
                <a:gd name="T9" fmla="*/ 2147483647 h 123"/>
                <a:gd name="T10" fmla="*/ 2147483647 w 186"/>
                <a:gd name="T11" fmla="*/ 2147483647 h 123"/>
                <a:gd name="T12" fmla="*/ 0 w 186"/>
                <a:gd name="T13" fmla="*/ 2147483647 h 1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6" h="123">
                  <a:moveTo>
                    <a:pt x="0" y="46"/>
                  </a:moveTo>
                  <a:cubicBezTo>
                    <a:pt x="31" y="0"/>
                    <a:pt x="72" y="24"/>
                    <a:pt x="132" y="28"/>
                  </a:cubicBezTo>
                  <a:cubicBezTo>
                    <a:pt x="155" y="43"/>
                    <a:pt x="171" y="41"/>
                    <a:pt x="186" y="64"/>
                  </a:cubicBezTo>
                  <a:cubicBezTo>
                    <a:pt x="152" y="87"/>
                    <a:pt x="132" y="100"/>
                    <a:pt x="90" y="106"/>
                  </a:cubicBezTo>
                  <a:cubicBezTo>
                    <a:pt x="78" y="110"/>
                    <a:pt x="66" y="114"/>
                    <a:pt x="54" y="118"/>
                  </a:cubicBezTo>
                  <a:cubicBezTo>
                    <a:pt x="40" y="123"/>
                    <a:pt x="38" y="94"/>
                    <a:pt x="30" y="82"/>
                  </a:cubicBezTo>
                  <a:cubicBezTo>
                    <a:pt x="21" y="69"/>
                    <a:pt x="9" y="59"/>
                    <a:pt x="0" y="46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Freeform 29"/>
            <p:cNvSpPr>
              <a:spLocks/>
            </p:cNvSpPr>
            <p:nvPr/>
          </p:nvSpPr>
          <p:spPr bwMode="auto">
            <a:xfrm>
              <a:off x="3657603" y="2362203"/>
              <a:ext cx="295275" cy="195263"/>
            </a:xfrm>
            <a:custGeom>
              <a:avLst/>
              <a:gdLst>
                <a:gd name="T0" fmla="*/ 0 w 186"/>
                <a:gd name="T1" fmla="*/ 2147483647 h 123"/>
                <a:gd name="T2" fmla="*/ 2147483647 w 186"/>
                <a:gd name="T3" fmla="*/ 2147483647 h 123"/>
                <a:gd name="T4" fmla="*/ 2147483647 w 186"/>
                <a:gd name="T5" fmla="*/ 2147483647 h 123"/>
                <a:gd name="T6" fmla="*/ 2147483647 w 186"/>
                <a:gd name="T7" fmla="*/ 2147483647 h 123"/>
                <a:gd name="T8" fmla="*/ 2147483647 w 186"/>
                <a:gd name="T9" fmla="*/ 2147483647 h 123"/>
                <a:gd name="T10" fmla="*/ 2147483647 w 186"/>
                <a:gd name="T11" fmla="*/ 2147483647 h 123"/>
                <a:gd name="T12" fmla="*/ 0 w 186"/>
                <a:gd name="T13" fmla="*/ 2147483647 h 1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6" h="123">
                  <a:moveTo>
                    <a:pt x="0" y="46"/>
                  </a:moveTo>
                  <a:cubicBezTo>
                    <a:pt x="31" y="0"/>
                    <a:pt x="72" y="24"/>
                    <a:pt x="132" y="28"/>
                  </a:cubicBezTo>
                  <a:cubicBezTo>
                    <a:pt x="155" y="43"/>
                    <a:pt x="171" y="41"/>
                    <a:pt x="186" y="64"/>
                  </a:cubicBezTo>
                  <a:cubicBezTo>
                    <a:pt x="152" y="87"/>
                    <a:pt x="132" y="100"/>
                    <a:pt x="90" y="106"/>
                  </a:cubicBezTo>
                  <a:cubicBezTo>
                    <a:pt x="78" y="110"/>
                    <a:pt x="66" y="114"/>
                    <a:pt x="54" y="118"/>
                  </a:cubicBezTo>
                  <a:cubicBezTo>
                    <a:pt x="40" y="123"/>
                    <a:pt x="38" y="94"/>
                    <a:pt x="30" y="82"/>
                  </a:cubicBezTo>
                  <a:cubicBezTo>
                    <a:pt x="21" y="69"/>
                    <a:pt x="9" y="59"/>
                    <a:pt x="0" y="46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4" name="Freeform 30"/>
            <p:cNvSpPr>
              <a:spLocks/>
            </p:cNvSpPr>
            <p:nvPr/>
          </p:nvSpPr>
          <p:spPr bwMode="auto">
            <a:xfrm>
              <a:off x="4419605" y="2362203"/>
              <a:ext cx="295275" cy="195263"/>
            </a:xfrm>
            <a:custGeom>
              <a:avLst/>
              <a:gdLst>
                <a:gd name="T0" fmla="*/ 0 w 186"/>
                <a:gd name="T1" fmla="*/ 2147483647 h 123"/>
                <a:gd name="T2" fmla="*/ 2147483647 w 186"/>
                <a:gd name="T3" fmla="*/ 2147483647 h 123"/>
                <a:gd name="T4" fmla="*/ 2147483647 w 186"/>
                <a:gd name="T5" fmla="*/ 2147483647 h 123"/>
                <a:gd name="T6" fmla="*/ 2147483647 w 186"/>
                <a:gd name="T7" fmla="*/ 2147483647 h 123"/>
                <a:gd name="T8" fmla="*/ 2147483647 w 186"/>
                <a:gd name="T9" fmla="*/ 2147483647 h 123"/>
                <a:gd name="T10" fmla="*/ 2147483647 w 186"/>
                <a:gd name="T11" fmla="*/ 2147483647 h 123"/>
                <a:gd name="T12" fmla="*/ 0 w 186"/>
                <a:gd name="T13" fmla="*/ 2147483647 h 1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6" h="123">
                  <a:moveTo>
                    <a:pt x="0" y="46"/>
                  </a:moveTo>
                  <a:cubicBezTo>
                    <a:pt x="31" y="0"/>
                    <a:pt x="72" y="24"/>
                    <a:pt x="132" y="28"/>
                  </a:cubicBezTo>
                  <a:cubicBezTo>
                    <a:pt x="155" y="43"/>
                    <a:pt x="171" y="41"/>
                    <a:pt x="186" y="64"/>
                  </a:cubicBezTo>
                  <a:cubicBezTo>
                    <a:pt x="152" y="87"/>
                    <a:pt x="132" y="100"/>
                    <a:pt x="90" y="106"/>
                  </a:cubicBezTo>
                  <a:cubicBezTo>
                    <a:pt x="78" y="110"/>
                    <a:pt x="66" y="114"/>
                    <a:pt x="54" y="118"/>
                  </a:cubicBezTo>
                  <a:cubicBezTo>
                    <a:pt x="40" y="123"/>
                    <a:pt x="38" y="94"/>
                    <a:pt x="30" y="82"/>
                  </a:cubicBezTo>
                  <a:cubicBezTo>
                    <a:pt x="21" y="69"/>
                    <a:pt x="9" y="59"/>
                    <a:pt x="0" y="46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5" name="Freeform 31"/>
            <p:cNvSpPr>
              <a:spLocks/>
            </p:cNvSpPr>
            <p:nvPr/>
          </p:nvSpPr>
          <p:spPr bwMode="auto">
            <a:xfrm>
              <a:off x="5181604" y="2362203"/>
              <a:ext cx="295275" cy="195263"/>
            </a:xfrm>
            <a:custGeom>
              <a:avLst/>
              <a:gdLst>
                <a:gd name="T0" fmla="*/ 0 w 186"/>
                <a:gd name="T1" fmla="*/ 2147483647 h 123"/>
                <a:gd name="T2" fmla="*/ 2147483647 w 186"/>
                <a:gd name="T3" fmla="*/ 2147483647 h 123"/>
                <a:gd name="T4" fmla="*/ 2147483647 w 186"/>
                <a:gd name="T5" fmla="*/ 2147483647 h 123"/>
                <a:gd name="T6" fmla="*/ 2147483647 w 186"/>
                <a:gd name="T7" fmla="*/ 2147483647 h 123"/>
                <a:gd name="T8" fmla="*/ 2147483647 w 186"/>
                <a:gd name="T9" fmla="*/ 2147483647 h 123"/>
                <a:gd name="T10" fmla="*/ 2147483647 w 186"/>
                <a:gd name="T11" fmla="*/ 2147483647 h 123"/>
                <a:gd name="T12" fmla="*/ 0 w 186"/>
                <a:gd name="T13" fmla="*/ 2147483647 h 1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6" h="123">
                  <a:moveTo>
                    <a:pt x="0" y="46"/>
                  </a:moveTo>
                  <a:cubicBezTo>
                    <a:pt x="31" y="0"/>
                    <a:pt x="72" y="24"/>
                    <a:pt x="132" y="28"/>
                  </a:cubicBezTo>
                  <a:cubicBezTo>
                    <a:pt x="155" y="43"/>
                    <a:pt x="171" y="41"/>
                    <a:pt x="186" y="64"/>
                  </a:cubicBezTo>
                  <a:cubicBezTo>
                    <a:pt x="152" y="87"/>
                    <a:pt x="132" y="100"/>
                    <a:pt x="90" y="106"/>
                  </a:cubicBezTo>
                  <a:cubicBezTo>
                    <a:pt x="78" y="110"/>
                    <a:pt x="66" y="114"/>
                    <a:pt x="54" y="118"/>
                  </a:cubicBezTo>
                  <a:cubicBezTo>
                    <a:pt x="40" y="123"/>
                    <a:pt x="38" y="94"/>
                    <a:pt x="30" y="82"/>
                  </a:cubicBezTo>
                  <a:cubicBezTo>
                    <a:pt x="21" y="69"/>
                    <a:pt x="9" y="59"/>
                    <a:pt x="0" y="46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6" name="Freeform 32"/>
            <p:cNvSpPr>
              <a:spLocks/>
            </p:cNvSpPr>
            <p:nvPr/>
          </p:nvSpPr>
          <p:spPr bwMode="auto">
            <a:xfrm>
              <a:off x="2895604" y="2324102"/>
              <a:ext cx="280987" cy="419101"/>
            </a:xfrm>
            <a:custGeom>
              <a:avLst/>
              <a:gdLst>
                <a:gd name="T0" fmla="*/ 2147483647 w 177"/>
                <a:gd name="T1" fmla="*/ 2147483647 h 212"/>
                <a:gd name="T2" fmla="*/ 2147483647 w 177"/>
                <a:gd name="T3" fmla="*/ 2147483647 h 212"/>
                <a:gd name="T4" fmla="*/ 2147483647 w 177"/>
                <a:gd name="T5" fmla="*/ 2147483647 h 212"/>
                <a:gd name="T6" fmla="*/ 2147483647 w 177"/>
                <a:gd name="T7" fmla="*/ 2147483647 h 212"/>
                <a:gd name="T8" fmla="*/ 2147483647 w 177"/>
                <a:gd name="T9" fmla="*/ 2147483647 h 212"/>
                <a:gd name="T10" fmla="*/ 2147483647 w 177"/>
                <a:gd name="T11" fmla="*/ 2147483647 h 212"/>
                <a:gd name="T12" fmla="*/ 2147483647 w 177"/>
                <a:gd name="T13" fmla="*/ 2147483647 h 212"/>
                <a:gd name="T14" fmla="*/ 2147483647 w 177"/>
                <a:gd name="T15" fmla="*/ 2147483647 h 212"/>
                <a:gd name="T16" fmla="*/ 2147483647 w 177"/>
                <a:gd name="T17" fmla="*/ 2147483647 h 212"/>
                <a:gd name="T18" fmla="*/ 2147483647 w 177"/>
                <a:gd name="T19" fmla="*/ 0 h 212"/>
                <a:gd name="T20" fmla="*/ 2147483647 w 177"/>
                <a:gd name="T21" fmla="*/ 2147483647 h 212"/>
                <a:gd name="T22" fmla="*/ 2147483647 w 177"/>
                <a:gd name="T23" fmla="*/ 2147483647 h 2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7" h="212">
                  <a:moveTo>
                    <a:pt x="12" y="60"/>
                  </a:moveTo>
                  <a:cubicBezTo>
                    <a:pt x="21" y="94"/>
                    <a:pt x="32" y="84"/>
                    <a:pt x="42" y="114"/>
                  </a:cubicBezTo>
                  <a:cubicBezTo>
                    <a:pt x="45" y="138"/>
                    <a:pt x="36" y="212"/>
                    <a:pt x="66" y="168"/>
                  </a:cubicBezTo>
                  <a:cubicBezTo>
                    <a:pt x="72" y="143"/>
                    <a:pt x="84" y="127"/>
                    <a:pt x="90" y="102"/>
                  </a:cubicBezTo>
                  <a:cubicBezTo>
                    <a:pt x="92" y="110"/>
                    <a:pt x="94" y="118"/>
                    <a:pt x="96" y="126"/>
                  </a:cubicBezTo>
                  <a:cubicBezTo>
                    <a:pt x="100" y="138"/>
                    <a:pt x="108" y="162"/>
                    <a:pt x="108" y="162"/>
                  </a:cubicBezTo>
                  <a:cubicBezTo>
                    <a:pt x="116" y="84"/>
                    <a:pt x="105" y="114"/>
                    <a:pt x="150" y="84"/>
                  </a:cubicBezTo>
                  <a:cubicBezTo>
                    <a:pt x="158" y="53"/>
                    <a:pt x="177" y="31"/>
                    <a:pt x="138" y="18"/>
                  </a:cubicBezTo>
                  <a:cubicBezTo>
                    <a:pt x="83" y="36"/>
                    <a:pt x="116" y="38"/>
                    <a:pt x="90" y="12"/>
                  </a:cubicBezTo>
                  <a:cubicBezTo>
                    <a:pt x="85" y="7"/>
                    <a:pt x="78" y="4"/>
                    <a:pt x="72" y="0"/>
                  </a:cubicBezTo>
                  <a:cubicBezTo>
                    <a:pt x="44" y="28"/>
                    <a:pt x="54" y="34"/>
                    <a:pt x="12" y="42"/>
                  </a:cubicBezTo>
                  <a:cubicBezTo>
                    <a:pt x="5" y="62"/>
                    <a:pt x="0" y="60"/>
                    <a:pt x="12" y="60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7" name="Freeform 33"/>
            <p:cNvSpPr>
              <a:spLocks/>
            </p:cNvSpPr>
            <p:nvPr/>
          </p:nvSpPr>
          <p:spPr bwMode="auto">
            <a:xfrm>
              <a:off x="3657603" y="2324102"/>
              <a:ext cx="280987" cy="419101"/>
            </a:xfrm>
            <a:custGeom>
              <a:avLst/>
              <a:gdLst>
                <a:gd name="T0" fmla="*/ 2147483647 w 177"/>
                <a:gd name="T1" fmla="*/ 2147483647 h 212"/>
                <a:gd name="T2" fmla="*/ 2147483647 w 177"/>
                <a:gd name="T3" fmla="*/ 2147483647 h 212"/>
                <a:gd name="T4" fmla="*/ 2147483647 w 177"/>
                <a:gd name="T5" fmla="*/ 2147483647 h 212"/>
                <a:gd name="T6" fmla="*/ 2147483647 w 177"/>
                <a:gd name="T7" fmla="*/ 2147483647 h 212"/>
                <a:gd name="T8" fmla="*/ 2147483647 w 177"/>
                <a:gd name="T9" fmla="*/ 2147483647 h 212"/>
                <a:gd name="T10" fmla="*/ 2147483647 w 177"/>
                <a:gd name="T11" fmla="*/ 2147483647 h 212"/>
                <a:gd name="T12" fmla="*/ 2147483647 w 177"/>
                <a:gd name="T13" fmla="*/ 2147483647 h 212"/>
                <a:gd name="T14" fmla="*/ 2147483647 w 177"/>
                <a:gd name="T15" fmla="*/ 2147483647 h 212"/>
                <a:gd name="T16" fmla="*/ 2147483647 w 177"/>
                <a:gd name="T17" fmla="*/ 2147483647 h 212"/>
                <a:gd name="T18" fmla="*/ 2147483647 w 177"/>
                <a:gd name="T19" fmla="*/ 0 h 212"/>
                <a:gd name="T20" fmla="*/ 2147483647 w 177"/>
                <a:gd name="T21" fmla="*/ 2147483647 h 212"/>
                <a:gd name="T22" fmla="*/ 2147483647 w 177"/>
                <a:gd name="T23" fmla="*/ 2147483647 h 2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7" h="212">
                  <a:moveTo>
                    <a:pt x="12" y="60"/>
                  </a:moveTo>
                  <a:cubicBezTo>
                    <a:pt x="21" y="94"/>
                    <a:pt x="32" y="84"/>
                    <a:pt x="42" y="114"/>
                  </a:cubicBezTo>
                  <a:cubicBezTo>
                    <a:pt x="45" y="138"/>
                    <a:pt x="36" y="212"/>
                    <a:pt x="66" y="168"/>
                  </a:cubicBezTo>
                  <a:cubicBezTo>
                    <a:pt x="72" y="143"/>
                    <a:pt x="84" y="127"/>
                    <a:pt x="90" y="102"/>
                  </a:cubicBezTo>
                  <a:cubicBezTo>
                    <a:pt x="92" y="110"/>
                    <a:pt x="94" y="118"/>
                    <a:pt x="96" y="126"/>
                  </a:cubicBezTo>
                  <a:cubicBezTo>
                    <a:pt x="100" y="138"/>
                    <a:pt x="108" y="162"/>
                    <a:pt x="108" y="162"/>
                  </a:cubicBezTo>
                  <a:cubicBezTo>
                    <a:pt x="116" y="84"/>
                    <a:pt x="105" y="114"/>
                    <a:pt x="150" y="84"/>
                  </a:cubicBezTo>
                  <a:cubicBezTo>
                    <a:pt x="158" y="53"/>
                    <a:pt x="177" y="31"/>
                    <a:pt x="138" y="18"/>
                  </a:cubicBezTo>
                  <a:cubicBezTo>
                    <a:pt x="83" y="36"/>
                    <a:pt x="116" y="38"/>
                    <a:pt x="90" y="12"/>
                  </a:cubicBezTo>
                  <a:cubicBezTo>
                    <a:pt x="85" y="7"/>
                    <a:pt x="78" y="4"/>
                    <a:pt x="72" y="0"/>
                  </a:cubicBezTo>
                  <a:cubicBezTo>
                    <a:pt x="44" y="28"/>
                    <a:pt x="54" y="34"/>
                    <a:pt x="12" y="42"/>
                  </a:cubicBezTo>
                  <a:cubicBezTo>
                    <a:pt x="5" y="62"/>
                    <a:pt x="0" y="60"/>
                    <a:pt x="12" y="60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8" name="Freeform 34"/>
            <p:cNvSpPr>
              <a:spLocks/>
            </p:cNvSpPr>
            <p:nvPr/>
          </p:nvSpPr>
          <p:spPr bwMode="auto">
            <a:xfrm>
              <a:off x="4419605" y="2324102"/>
              <a:ext cx="280987" cy="419101"/>
            </a:xfrm>
            <a:custGeom>
              <a:avLst/>
              <a:gdLst>
                <a:gd name="T0" fmla="*/ 2147483647 w 177"/>
                <a:gd name="T1" fmla="*/ 2147483647 h 212"/>
                <a:gd name="T2" fmla="*/ 2147483647 w 177"/>
                <a:gd name="T3" fmla="*/ 2147483647 h 212"/>
                <a:gd name="T4" fmla="*/ 2147483647 w 177"/>
                <a:gd name="T5" fmla="*/ 2147483647 h 212"/>
                <a:gd name="T6" fmla="*/ 2147483647 w 177"/>
                <a:gd name="T7" fmla="*/ 2147483647 h 212"/>
                <a:gd name="T8" fmla="*/ 2147483647 w 177"/>
                <a:gd name="T9" fmla="*/ 2147483647 h 212"/>
                <a:gd name="T10" fmla="*/ 2147483647 w 177"/>
                <a:gd name="T11" fmla="*/ 2147483647 h 212"/>
                <a:gd name="T12" fmla="*/ 2147483647 w 177"/>
                <a:gd name="T13" fmla="*/ 2147483647 h 212"/>
                <a:gd name="T14" fmla="*/ 2147483647 w 177"/>
                <a:gd name="T15" fmla="*/ 2147483647 h 212"/>
                <a:gd name="T16" fmla="*/ 2147483647 w 177"/>
                <a:gd name="T17" fmla="*/ 2147483647 h 212"/>
                <a:gd name="T18" fmla="*/ 2147483647 w 177"/>
                <a:gd name="T19" fmla="*/ 0 h 212"/>
                <a:gd name="T20" fmla="*/ 2147483647 w 177"/>
                <a:gd name="T21" fmla="*/ 2147483647 h 212"/>
                <a:gd name="T22" fmla="*/ 2147483647 w 177"/>
                <a:gd name="T23" fmla="*/ 2147483647 h 2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7" h="212">
                  <a:moveTo>
                    <a:pt x="12" y="60"/>
                  </a:moveTo>
                  <a:cubicBezTo>
                    <a:pt x="21" y="94"/>
                    <a:pt x="32" y="84"/>
                    <a:pt x="42" y="114"/>
                  </a:cubicBezTo>
                  <a:cubicBezTo>
                    <a:pt x="45" y="138"/>
                    <a:pt x="36" y="212"/>
                    <a:pt x="66" y="168"/>
                  </a:cubicBezTo>
                  <a:cubicBezTo>
                    <a:pt x="72" y="143"/>
                    <a:pt x="84" y="127"/>
                    <a:pt x="90" y="102"/>
                  </a:cubicBezTo>
                  <a:cubicBezTo>
                    <a:pt x="92" y="110"/>
                    <a:pt x="94" y="118"/>
                    <a:pt x="96" y="126"/>
                  </a:cubicBezTo>
                  <a:cubicBezTo>
                    <a:pt x="100" y="138"/>
                    <a:pt x="108" y="162"/>
                    <a:pt x="108" y="162"/>
                  </a:cubicBezTo>
                  <a:cubicBezTo>
                    <a:pt x="116" y="84"/>
                    <a:pt x="105" y="114"/>
                    <a:pt x="150" y="84"/>
                  </a:cubicBezTo>
                  <a:cubicBezTo>
                    <a:pt x="158" y="53"/>
                    <a:pt x="177" y="31"/>
                    <a:pt x="138" y="18"/>
                  </a:cubicBezTo>
                  <a:cubicBezTo>
                    <a:pt x="83" y="36"/>
                    <a:pt x="116" y="38"/>
                    <a:pt x="90" y="12"/>
                  </a:cubicBezTo>
                  <a:cubicBezTo>
                    <a:pt x="85" y="7"/>
                    <a:pt x="78" y="4"/>
                    <a:pt x="72" y="0"/>
                  </a:cubicBezTo>
                  <a:cubicBezTo>
                    <a:pt x="44" y="28"/>
                    <a:pt x="54" y="34"/>
                    <a:pt x="12" y="42"/>
                  </a:cubicBezTo>
                  <a:cubicBezTo>
                    <a:pt x="5" y="62"/>
                    <a:pt x="0" y="60"/>
                    <a:pt x="12" y="60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9" name="Freeform 35"/>
            <p:cNvSpPr>
              <a:spLocks/>
            </p:cNvSpPr>
            <p:nvPr/>
          </p:nvSpPr>
          <p:spPr bwMode="auto">
            <a:xfrm>
              <a:off x="5181604" y="2324102"/>
              <a:ext cx="280987" cy="419101"/>
            </a:xfrm>
            <a:custGeom>
              <a:avLst/>
              <a:gdLst>
                <a:gd name="T0" fmla="*/ 2147483647 w 177"/>
                <a:gd name="T1" fmla="*/ 2147483647 h 212"/>
                <a:gd name="T2" fmla="*/ 2147483647 w 177"/>
                <a:gd name="T3" fmla="*/ 2147483647 h 212"/>
                <a:gd name="T4" fmla="*/ 2147483647 w 177"/>
                <a:gd name="T5" fmla="*/ 2147483647 h 212"/>
                <a:gd name="T6" fmla="*/ 2147483647 w 177"/>
                <a:gd name="T7" fmla="*/ 2147483647 h 212"/>
                <a:gd name="T8" fmla="*/ 2147483647 w 177"/>
                <a:gd name="T9" fmla="*/ 2147483647 h 212"/>
                <a:gd name="T10" fmla="*/ 2147483647 w 177"/>
                <a:gd name="T11" fmla="*/ 2147483647 h 212"/>
                <a:gd name="T12" fmla="*/ 2147483647 w 177"/>
                <a:gd name="T13" fmla="*/ 2147483647 h 212"/>
                <a:gd name="T14" fmla="*/ 2147483647 w 177"/>
                <a:gd name="T15" fmla="*/ 2147483647 h 212"/>
                <a:gd name="T16" fmla="*/ 2147483647 w 177"/>
                <a:gd name="T17" fmla="*/ 2147483647 h 212"/>
                <a:gd name="T18" fmla="*/ 2147483647 w 177"/>
                <a:gd name="T19" fmla="*/ 0 h 212"/>
                <a:gd name="T20" fmla="*/ 2147483647 w 177"/>
                <a:gd name="T21" fmla="*/ 2147483647 h 212"/>
                <a:gd name="T22" fmla="*/ 2147483647 w 177"/>
                <a:gd name="T23" fmla="*/ 2147483647 h 2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7" h="212">
                  <a:moveTo>
                    <a:pt x="12" y="60"/>
                  </a:moveTo>
                  <a:cubicBezTo>
                    <a:pt x="21" y="94"/>
                    <a:pt x="32" y="84"/>
                    <a:pt x="42" y="114"/>
                  </a:cubicBezTo>
                  <a:cubicBezTo>
                    <a:pt x="45" y="138"/>
                    <a:pt x="36" y="212"/>
                    <a:pt x="66" y="168"/>
                  </a:cubicBezTo>
                  <a:cubicBezTo>
                    <a:pt x="72" y="143"/>
                    <a:pt x="84" y="127"/>
                    <a:pt x="90" y="102"/>
                  </a:cubicBezTo>
                  <a:cubicBezTo>
                    <a:pt x="92" y="110"/>
                    <a:pt x="94" y="118"/>
                    <a:pt x="96" y="126"/>
                  </a:cubicBezTo>
                  <a:cubicBezTo>
                    <a:pt x="100" y="138"/>
                    <a:pt x="108" y="162"/>
                    <a:pt x="108" y="162"/>
                  </a:cubicBezTo>
                  <a:cubicBezTo>
                    <a:pt x="116" y="84"/>
                    <a:pt x="105" y="114"/>
                    <a:pt x="150" y="84"/>
                  </a:cubicBezTo>
                  <a:cubicBezTo>
                    <a:pt x="158" y="53"/>
                    <a:pt x="177" y="31"/>
                    <a:pt x="138" y="18"/>
                  </a:cubicBezTo>
                  <a:cubicBezTo>
                    <a:pt x="83" y="36"/>
                    <a:pt x="116" y="38"/>
                    <a:pt x="90" y="12"/>
                  </a:cubicBezTo>
                  <a:cubicBezTo>
                    <a:pt x="85" y="7"/>
                    <a:pt x="78" y="4"/>
                    <a:pt x="72" y="0"/>
                  </a:cubicBezTo>
                  <a:cubicBezTo>
                    <a:pt x="44" y="28"/>
                    <a:pt x="54" y="34"/>
                    <a:pt x="12" y="42"/>
                  </a:cubicBezTo>
                  <a:cubicBezTo>
                    <a:pt x="5" y="62"/>
                    <a:pt x="0" y="60"/>
                    <a:pt x="12" y="60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2" name="Picture 39" descr="den conCutou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2" y="3124204"/>
              <a:ext cx="1074738" cy="11620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419102" y="1535115"/>
              <a:ext cx="876301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360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5" name="TextBox 40"/>
            <p:cNvSpPr txBox="1">
              <a:spLocks noChangeArrowheads="1"/>
            </p:cNvSpPr>
            <p:nvPr/>
          </p:nvSpPr>
          <p:spPr bwMode="auto">
            <a:xfrm>
              <a:off x="6234119" y="1587501"/>
              <a:ext cx="876301" cy="646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360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6" name="TextBox 41"/>
            <p:cNvSpPr txBox="1">
              <a:spLocks noChangeArrowheads="1"/>
            </p:cNvSpPr>
            <p:nvPr/>
          </p:nvSpPr>
          <p:spPr bwMode="auto">
            <a:xfrm>
              <a:off x="2062166" y="1573213"/>
              <a:ext cx="666751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360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7" name="TextBox 42"/>
            <p:cNvSpPr txBox="1">
              <a:spLocks noChangeArrowheads="1"/>
            </p:cNvSpPr>
            <p:nvPr/>
          </p:nvSpPr>
          <p:spPr bwMode="auto">
            <a:xfrm>
              <a:off x="2895604" y="1581150"/>
              <a:ext cx="666751" cy="647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360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8" name="TextBox 43"/>
            <p:cNvSpPr txBox="1">
              <a:spLocks noChangeArrowheads="1"/>
            </p:cNvSpPr>
            <p:nvPr/>
          </p:nvSpPr>
          <p:spPr bwMode="auto">
            <a:xfrm>
              <a:off x="3630617" y="1600200"/>
              <a:ext cx="666751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360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9" name="TextBox 44"/>
            <p:cNvSpPr txBox="1">
              <a:spLocks noChangeArrowheads="1"/>
            </p:cNvSpPr>
            <p:nvPr/>
          </p:nvSpPr>
          <p:spPr bwMode="auto">
            <a:xfrm>
              <a:off x="4362453" y="1600200"/>
              <a:ext cx="666751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3600">
                  <a:solidFill>
                    <a:srgbClr val="FF0000"/>
                  </a:solidFill>
                </a:rPr>
                <a:t>d</a:t>
              </a:r>
            </a:p>
          </p:txBody>
        </p:sp>
        <p:sp>
          <p:nvSpPr>
            <p:cNvPr id="10" name="TextBox 45"/>
            <p:cNvSpPr txBox="1">
              <a:spLocks noChangeArrowheads="1"/>
            </p:cNvSpPr>
            <p:nvPr/>
          </p:nvSpPr>
          <p:spPr bwMode="auto">
            <a:xfrm>
              <a:off x="5048249" y="1600200"/>
              <a:ext cx="666751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3600">
                  <a:solidFill>
                    <a:srgbClr val="FF0000"/>
                  </a:solidFill>
                </a:rPr>
                <a:t>e</a:t>
              </a:r>
            </a:p>
          </p:txBody>
        </p:sp>
      </p:grp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193728" y="1031"/>
            <a:ext cx="42478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u="sng" dirty="0" smtClean="0">
                <a:solidFill>
                  <a:srgbClr val="FF0000"/>
                </a:solidFill>
              </a:rPr>
              <a:t>I. DẪN NHIỆT</a:t>
            </a:r>
            <a:endParaRPr lang="en-US" altLang="en-US" u="sng" dirty="0">
              <a:solidFill>
                <a:srgbClr val="FF0000"/>
              </a:solidFill>
            </a:endParaRPr>
          </a:p>
        </p:txBody>
      </p:sp>
      <p:sp>
        <p:nvSpPr>
          <p:cNvPr id="47" name="Text Box 299"/>
          <p:cNvSpPr txBox="1">
            <a:spLocks noChangeArrowheads="1"/>
          </p:cNvSpPr>
          <p:nvPr/>
        </p:nvSpPr>
        <p:spPr bwMode="auto">
          <a:xfrm>
            <a:off x="193728" y="696913"/>
            <a:ext cx="3124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u="sng" dirty="0" smtClean="0">
                <a:solidFill>
                  <a:srgbClr val="FF0000"/>
                </a:solidFill>
              </a:rPr>
              <a:t>1. </a:t>
            </a:r>
            <a:r>
              <a:rPr lang="en-US" altLang="en-US" sz="2800" u="sng" dirty="0" err="1" smtClean="0">
                <a:solidFill>
                  <a:srgbClr val="FF0000"/>
                </a:solidFill>
              </a:rPr>
              <a:t>Sự</a:t>
            </a:r>
            <a:r>
              <a:rPr lang="en-US" altLang="en-US" sz="2800" u="sng" dirty="0" smtClean="0">
                <a:solidFill>
                  <a:srgbClr val="FF0000"/>
                </a:solidFill>
              </a:rPr>
              <a:t> </a:t>
            </a:r>
            <a:r>
              <a:rPr lang="en-US" altLang="en-US" sz="2800" u="sng" dirty="0" err="1" smtClean="0">
                <a:solidFill>
                  <a:srgbClr val="FF0000"/>
                </a:solidFill>
              </a:rPr>
              <a:t>dẫn</a:t>
            </a:r>
            <a:r>
              <a:rPr lang="en-US" altLang="en-US" sz="2800" u="sng" dirty="0" smtClean="0">
                <a:solidFill>
                  <a:srgbClr val="FF0000"/>
                </a:solidFill>
              </a:rPr>
              <a:t> </a:t>
            </a:r>
            <a:r>
              <a:rPr lang="en-US" altLang="en-US" sz="2800" u="sng" dirty="0" err="1" smtClean="0">
                <a:solidFill>
                  <a:srgbClr val="FF0000"/>
                </a:solidFill>
              </a:rPr>
              <a:t>nhiệt</a:t>
            </a:r>
            <a:endParaRPr lang="en-US" altLang="en-US" sz="2800" u="sng" dirty="0">
              <a:solidFill>
                <a:srgbClr val="FF0000"/>
              </a:solidFill>
            </a:endParaRPr>
          </a:p>
        </p:txBody>
      </p:sp>
      <p:sp>
        <p:nvSpPr>
          <p:cNvPr id="48" name="Text Box 5"/>
          <p:cNvSpPr txBox="1">
            <a:spLocks noChangeArrowheads="1"/>
          </p:cNvSpPr>
          <p:nvPr/>
        </p:nvSpPr>
        <p:spPr bwMode="auto">
          <a:xfrm>
            <a:off x="85123" y="1298475"/>
            <a:ext cx="4356432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82625" indent="-450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25000"/>
              </a:spcBef>
            </a:pPr>
            <a:r>
              <a:rPr lang="en-US" altLang="en-US" sz="2600" b="0" u="sng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Dụng</a:t>
            </a:r>
            <a:r>
              <a:rPr lang="en-US" altLang="en-US" sz="2600" b="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600" b="0" u="sng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cụ</a:t>
            </a:r>
            <a:r>
              <a:rPr lang="en-US" altLang="en-US" sz="2600" b="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 : </a:t>
            </a:r>
          </a:p>
          <a:p>
            <a:pPr algn="just">
              <a:spcBef>
                <a:spcPct val="25000"/>
              </a:spcBef>
              <a:buFont typeface="Wingdings" panose="05000000000000000000" pitchFamily="2" charset="2"/>
              <a:buChar char="Ø"/>
            </a:pPr>
            <a:r>
              <a:rPr lang="en-US" altLang="en-US" sz="2600" b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Giá</a:t>
            </a:r>
            <a:r>
              <a:rPr lang="en-US" altLang="en-US" sz="26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600" b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thí</a:t>
            </a:r>
            <a:r>
              <a:rPr lang="en-US" altLang="en-US" sz="26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600" b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nghiệm</a:t>
            </a:r>
            <a:endParaRPr lang="en-US" altLang="en-US" sz="2600" b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spcBef>
                <a:spcPct val="25000"/>
              </a:spcBef>
              <a:buFont typeface="Wingdings" panose="05000000000000000000" pitchFamily="2" charset="2"/>
              <a:buChar char="Ø"/>
            </a:pPr>
            <a:r>
              <a:rPr lang="en-US" altLang="en-US" sz="2600" b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Thanh</a:t>
            </a:r>
            <a:r>
              <a:rPr lang="en-US" altLang="en-US" sz="26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600" b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đồng</a:t>
            </a:r>
            <a:r>
              <a:rPr lang="en-US" altLang="en-US" sz="26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AB </a:t>
            </a:r>
          </a:p>
          <a:p>
            <a:pPr algn="just">
              <a:spcBef>
                <a:spcPct val="25000"/>
              </a:spcBef>
              <a:buFont typeface="Wingdings" panose="05000000000000000000" pitchFamily="2" charset="2"/>
              <a:buChar char="Ø"/>
            </a:pPr>
            <a:r>
              <a:rPr lang="en-US" altLang="en-US" sz="2600" b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Các</a:t>
            </a:r>
            <a:r>
              <a:rPr lang="en-US" altLang="en-US" sz="26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600" b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đinh</a:t>
            </a:r>
            <a:r>
              <a:rPr lang="en-US" altLang="en-US" sz="26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600" b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ghim</a:t>
            </a:r>
            <a:r>
              <a:rPr lang="en-US" altLang="en-US" sz="26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600" b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được</a:t>
            </a:r>
            <a:r>
              <a:rPr lang="en-US" altLang="en-US" sz="26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600" b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gắn</a:t>
            </a:r>
            <a:r>
              <a:rPr lang="en-US" altLang="en-US" sz="26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600" b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bằng</a:t>
            </a:r>
            <a:r>
              <a:rPr lang="en-US" altLang="en-US" sz="26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600" b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sáp</a:t>
            </a:r>
            <a:r>
              <a:rPr lang="en-US" altLang="en-US" sz="26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600" b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tại</a:t>
            </a:r>
            <a:r>
              <a:rPr lang="en-US" altLang="en-US" sz="26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600" b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các</a:t>
            </a:r>
            <a:r>
              <a:rPr lang="en-US" altLang="en-US" sz="26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600" b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vị</a:t>
            </a:r>
            <a:r>
              <a:rPr lang="en-US" altLang="en-US" sz="26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600" b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trí</a:t>
            </a:r>
            <a:r>
              <a:rPr lang="en-US" altLang="en-US" sz="26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a, b, c, d, e </a:t>
            </a:r>
          </a:p>
          <a:p>
            <a:pPr algn="just">
              <a:spcBef>
                <a:spcPct val="25000"/>
              </a:spcBef>
              <a:buFont typeface="Wingdings" panose="05000000000000000000" pitchFamily="2" charset="2"/>
              <a:buChar char="Ø"/>
            </a:pPr>
            <a:r>
              <a:rPr lang="en-US" altLang="en-US" sz="26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600" b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Đèn</a:t>
            </a:r>
            <a:r>
              <a:rPr lang="en-US" altLang="en-US" sz="26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600" b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cồn</a:t>
            </a:r>
            <a:endParaRPr lang="en-US" altLang="en-US" sz="2600" b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0" name="Text Box 28"/>
          <p:cNvSpPr txBox="1">
            <a:spLocks noChangeArrowheads="1"/>
          </p:cNvSpPr>
          <p:nvPr/>
        </p:nvSpPr>
        <p:spPr bwMode="auto">
          <a:xfrm>
            <a:off x="4715397" y="153475"/>
            <a:ext cx="42127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Thí</a:t>
            </a:r>
            <a:r>
              <a:rPr lang="en-US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nghiệm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về</a:t>
            </a:r>
            <a:r>
              <a:rPr lang="en-US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sự</a:t>
            </a:r>
            <a:r>
              <a:rPr lang="en-US" alt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dẫn</a:t>
            </a:r>
            <a:r>
              <a:rPr lang="en-US" alt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nhiệt</a:t>
            </a:r>
            <a:r>
              <a:rPr lang="en-US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4650938"/>
            <a:ext cx="827826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0" u="sng" dirty="0" err="1" smtClean="0">
                <a:solidFill>
                  <a:srgbClr val="0000CC"/>
                </a:solidFill>
              </a:rPr>
              <a:t>Cách</a:t>
            </a:r>
            <a:r>
              <a:rPr lang="en-US" sz="2600" b="0" u="sng" dirty="0" smtClean="0">
                <a:solidFill>
                  <a:srgbClr val="0000CC"/>
                </a:solidFill>
              </a:rPr>
              <a:t> </a:t>
            </a:r>
            <a:r>
              <a:rPr lang="en-US" sz="2600" b="0" u="sng" dirty="0" err="1" smtClean="0">
                <a:solidFill>
                  <a:srgbClr val="0000CC"/>
                </a:solidFill>
              </a:rPr>
              <a:t>tiến</a:t>
            </a:r>
            <a:r>
              <a:rPr lang="en-US" sz="2600" b="0" u="sng" dirty="0" smtClean="0">
                <a:solidFill>
                  <a:srgbClr val="0000CC"/>
                </a:solidFill>
              </a:rPr>
              <a:t> </a:t>
            </a:r>
            <a:r>
              <a:rPr lang="en-US" sz="2600" b="0" u="sng" dirty="0" err="1" smtClean="0">
                <a:solidFill>
                  <a:srgbClr val="0000CC"/>
                </a:solidFill>
              </a:rPr>
              <a:t>hành</a:t>
            </a:r>
            <a:r>
              <a:rPr lang="en-US" sz="2600" b="0" u="sng" dirty="0" smtClean="0">
                <a:solidFill>
                  <a:srgbClr val="0000CC"/>
                </a:solidFill>
              </a:rPr>
              <a:t> </a:t>
            </a:r>
            <a:r>
              <a:rPr lang="en-US" sz="2600" b="0" u="sng" dirty="0" err="1" smtClean="0">
                <a:solidFill>
                  <a:srgbClr val="0000CC"/>
                </a:solidFill>
              </a:rPr>
              <a:t>thí</a:t>
            </a:r>
            <a:r>
              <a:rPr lang="en-US" sz="2600" b="0" u="sng" dirty="0" smtClean="0">
                <a:solidFill>
                  <a:srgbClr val="0000CC"/>
                </a:solidFill>
              </a:rPr>
              <a:t> </a:t>
            </a:r>
            <a:r>
              <a:rPr lang="en-US" sz="2600" b="0" u="sng" dirty="0" err="1" smtClean="0">
                <a:solidFill>
                  <a:srgbClr val="0000CC"/>
                </a:solidFill>
              </a:rPr>
              <a:t>nghiệm</a:t>
            </a:r>
            <a:r>
              <a:rPr lang="en-US" sz="2600" b="0" dirty="0" smtClean="0">
                <a:solidFill>
                  <a:srgbClr val="0000CC"/>
                </a:solidFill>
              </a:rPr>
              <a:t>: </a:t>
            </a:r>
            <a:r>
              <a:rPr lang="en-US" sz="2600" b="0" dirty="0" err="1" smtClean="0">
                <a:solidFill>
                  <a:srgbClr val="0000CC"/>
                </a:solidFill>
              </a:rPr>
              <a:t>Dùng</a:t>
            </a:r>
            <a:r>
              <a:rPr lang="en-US" sz="2600" b="0" dirty="0" smtClean="0">
                <a:solidFill>
                  <a:srgbClr val="0000CC"/>
                </a:solidFill>
              </a:rPr>
              <a:t> </a:t>
            </a:r>
            <a:r>
              <a:rPr lang="en-US" sz="2600" b="0" dirty="0" err="1" smtClean="0">
                <a:solidFill>
                  <a:srgbClr val="0000CC"/>
                </a:solidFill>
              </a:rPr>
              <a:t>đèn</a:t>
            </a:r>
            <a:r>
              <a:rPr lang="en-US" sz="2600" b="0" dirty="0" smtClean="0">
                <a:solidFill>
                  <a:srgbClr val="0000CC"/>
                </a:solidFill>
              </a:rPr>
              <a:t> </a:t>
            </a:r>
            <a:r>
              <a:rPr lang="en-US" sz="2600" b="0" dirty="0" err="1" smtClean="0">
                <a:solidFill>
                  <a:srgbClr val="0000CC"/>
                </a:solidFill>
              </a:rPr>
              <a:t>cồn</a:t>
            </a:r>
            <a:r>
              <a:rPr lang="en-US" sz="2600" b="0" dirty="0" smtClean="0">
                <a:solidFill>
                  <a:srgbClr val="0000CC"/>
                </a:solidFill>
              </a:rPr>
              <a:t> </a:t>
            </a:r>
            <a:r>
              <a:rPr lang="en-US" sz="2600" b="0" dirty="0" err="1" smtClean="0">
                <a:solidFill>
                  <a:srgbClr val="0000CC"/>
                </a:solidFill>
              </a:rPr>
              <a:t>đốt</a:t>
            </a:r>
            <a:r>
              <a:rPr lang="en-US" sz="2600" b="0" dirty="0" smtClean="0">
                <a:solidFill>
                  <a:srgbClr val="0000CC"/>
                </a:solidFill>
              </a:rPr>
              <a:t> </a:t>
            </a:r>
            <a:r>
              <a:rPr lang="en-US" sz="2600" b="0" dirty="0" err="1" smtClean="0">
                <a:solidFill>
                  <a:srgbClr val="0000CC"/>
                </a:solidFill>
              </a:rPr>
              <a:t>nóng</a:t>
            </a:r>
            <a:r>
              <a:rPr lang="en-US" sz="2600" b="0" dirty="0" smtClean="0">
                <a:solidFill>
                  <a:srgbClr val="0000CC"/>
                </a:solidFill>
              </a:rPr>
              <a:t> </a:t>
            </a:r>
            <a:r>
              <a:rPr lang="en-US" sz="2600" b="0" dirty="0" err="1" smtClean="0">
                <a:solidFill>
                  <a:srgbClr val="0000CC"/>
                </a:solidFill>
              </a:rPr>
              <a:t>đầu</a:t>
            </a:r>
            <a:r>
              <a:rPr lang="en-US" sz="2600" b="0" dirty="0" smtClean="0">
                <a:solidFill>
                  <a:srgbClr val="0000CC"/>
                </a:solidFill>
              </a:rPr>
              <a:t> A </a:t>
            </a:r>
            <a:r>
              <a:rPr lang="en-US" sz="2600" b="0" dirty="0" err="1" smtClean="0">
                <a:solidFill>
                  <a:srgbClr val="0000CC"/>
                </a:solidFill>
              </a:rPr>
              <a:t>của</a:t>
            </a:r>
            <a:r>
              <a:rPr lang="en-US" sz="2600" b="0" dirty="0" smtClean="0">
                <a:solidFill>
                  <a:srgbClr val="0000CC"/>
                </a:solidFill>
              </a:rPr>
              <a:t> </a:t>
            </a:r>
            <a:r>
              <a:rPr lang="en-US" sz="2600" b="0" dirty="0" err="1" smtClean="0">
                <a:solidFill>
                  <a:srgbClr val="0000CC"/>
                </a:solidFill>
              </a:rPr>
              <a:t>thanh</a:t>
            </a:r>
            <a:r>
              <a:rPr lang="en-US" sz="2600" b="0" dirty="0" smtClean="0">
                <a:solidFill>
                  <a:srgbClr val="0000CC"/>
                </a:solidFill>
              </a:rPr>
              <a:t> </a:t>
            </a:r>
            <a:r>
              <a:rPr lang="en-US" sz="2600" b="0" dirty="0" err="1" smtClean="0">
                <a:solidFill>
                  <a:srgbClr val="0000CC"/>
                </a:solidFill>
              </a:rPr>
              <a:t>đồng</a:t>
            </a:r>
            <a:r>
              <a:rPr lang="en-US" sz="2600" b="0" dirty="0" smtClean="0">
                <a:solidFill>
                  <a:srgbClr val="0000CC"/>
                </a:solidFill>
              </a:rPr>
              <a:t> AB. </a:t>
            </a:r>
            <a:r>
              <a:rPr lang="en-US" sz="2600" b="0" dirty="0" err="1" smtClean="0">
                <a:solidFill>
                  <a:srgbClr val="0000CC"/>
                </a:solidFill>
              </a:rPr>
              <a:t>Quan</a:t>
            </a:r>
            <a:r>
              <a:rPr lang="en-US" sz="2600" b="0" dirty="0" smtClean="0">
                <a:solidFill>
                  <a:srgbClr val="0000CC"/>
                </a:solidFill>
              </a:rPr>
              <a:t> </a:t>
            </a:r>
            <a:r>
              <a:rPr lang="en-US" sz="2600" b="0" dirty="0" err="1" smtClean="0">
                <a:solidFill>
                  <a:srgbClr val="0000CC"/>
                </a:solidFill>
              </a:rPr>
              <a:t>sát</a:t>
            </a:r>
            <a:r>
              <a:rPr lang="en-US" sz="2600" b="0" dirty="0" smtClean="0">
                <a:solidFill>
                  <a:srgbClr val="0000CC"/>
                </a:solidFill>
              </a:rPr>
              <a:t> </a:t>
            </a:r>
            <a:r>
              <a:rPr lang="en-US" sz="2600" b="0" dirty="0" err="1" smtClean="0">
                <a:solidFill>
                  <a:srgbClr val="0000CC"/>
                </a:solidFill>
              </a:rPr>
              <a:t>hiện</a:t>
            </a:r>
            <a:r>
              <a:rPr lang="en-US" sz="2600" b="0" dirty="0" smtClean="0">
                <a:solidFill>
                  <a:srgbClr val="0000CC"/>
                </a:solidFill>
              </a:rPr>
              <a:t> </a:t>
            </a:r>
            <a:r>
              <a:rPr lang="en-US" sz="2600" b="0" dirty="0" err="1" smtClean="0">
                <a:solidFill>
                  <a:srgbClr val="0000CC"/>
                </a:solidFill>
              </a:rPr>
              <a:t>tượng</a:t>
            </a:r>
            <a:r>
              <a:rPr lang="en-US" sz="2600" b="0" dirty="0" smtClean="0">
                <a:solidFill>
                  <a:srgbClr val="0000CC"/>
                </a:solidFill>
              </a:rPr>
              <a:t> </a:t>
            </a:r>
            <a:r>
              <a:rPr lang="en-US" sz="2600" b="0" dirty="0" err="1" smtClean="0">
                <a:solidFill>
                  <a:srgbClr val="0000CC"/>
                </a:solidFill>
              </a:rPr>
              <a:t>và</a:t>
            </a:r>
            <a:r>
              <a:rPr lang="en-US" sz="2600" b="0" dirty="0" smtClean="0">
                <a:solidFill>
                  <a:srgbClr val="0000CC"/>
                </a:solidFill>
              </a:rPr>
              <a:t> </a:t>
            </a:r>
            <a:r>
              <a:rPr lang="en-US" sz="2600" b="0" dirty="0" err="1" smtClean="0">
                <a:solidFill>
                  <a:srgbClr val="0000CC"/>
                </a:solidFill>
              </a:rPr>
              <a:t>trả</a:t>
            </a:r>
            <a:r>
              <a:rPr lang="en-US" sz="2600" b="0" dirty="0" smtClean="0">
                <a:solidFill>
                  <a:srgbClr val="0000CC"/>
                </a:solidFill>
              </a:rPr>
              <a:t> </a:t>
            </a:r>
            <a:r>
              <a:rPr lang="en-US" sz="2600" b="0" dirty="0" err="1" smtClean="0">
                <a:solidFill>
                  <a:srgbClr val="0000CC"/>
                </a:solidFill>
              </a:rPr>
              <a:t>lời</a:t>
            </a:r>
            <a:r>
              <a:rPr lang="en-US" sz="2600" b="0" dirty="0" smtClean="0">
                <a:solidFill>
                  <a:srgbClr val="0000CC"/>
                </a:solidFill>
              </a:rPr>
              <a:t> </a:t>
            </a:r>
            <a:r>
              <a:rPr lang="en-US" sz="2600" b="0" dirty="0" err="1" smtClean="0">
                <a:solidFill>
                  <a:srgbClr val="0000CC"/>
                </a:solidFill>
              </a:rPr>
              <a:t>câu</a:t>
            </a:r>
            <a:r>
              <a:rPr lang="en-US" sz="2600" b="0" dirty="0" smtClean="0">
                <a:solidFill>
                  <a:srgbClr val="0000CC"/>
                </a:solidFill>
              </a:rPr>
              <a:t> </a:t>
            </a:r>
            <a:r>
              <a:rPr lang="en-US" sz="2600" b="0" dirty="0" err="1" smtClean="0">
                <a:solidFill>
                  <a:srgbClr val="0000CC"/>
                </a:solidFill>
              </a:rPr>
              <a:t>hỏi</a:t>
            </a:r>
            <a:r>
              <a:rPr lang="en-US" sz="2600" b="0" dirty="0" smtClean="0">
                <a:solidFill>
                  <a:srgbClr val="0000CC"/>
                </a:solidFill>
              </a:rPr>
              <a:t> C1, C2 </a:t>
            </a:r>
            <a:r>
              <a:rPr lang="en-US" sz="2600" b="0" dirty="0" err="1" smtClean="0">
                <a:solidFill>
                  <a:srgbClr val="0000CC"/>
                </a:solidFill>
              </a:rPr>
              <a:t>và</a:t>
            </a:r>
            <a:r>
              <a:rPr lang="en-US" sz="2600" b="0" dirty="0" smtClean="0">
                <a:solidFill>
                  <a:srgbClr val="0000CC"/>
                </a:solidFill>
              </a:rPr>
              <a:t> C3</a:t>
            </a:r>
            <a:endParaRPr lang="en-US" sz="2600" b="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02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 Box 55">
            <a:hlinkClick r:id="rId2"/>
          </p:cNvPr>
          <p:cNvSpPr txBox="1">
            <a:spLocks noChangeArrowheads="1"/>
          </p:cNvSpPr>
          <p:nvPr/>
        </p:nvSpPr>
        <p:spPr bwMode="auto">
          <a:xfrm>
            <a:off x="-4561" y="5024735"/>
            <a:ext cx="7700761" cy="46166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</a:rPr>
              <a:t>C2: </a:t>
            </a:r>
            <a:r>
              <a:rPr lang="en-US" altLang="en-US" sz="2400" b="1" dirty="0" err="1" smtClean="0"/>
              <a:t>Các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/>
              <a:t>đinh</a:t>
            </a:r>
            <a:r>
              <a:rPr lang="en-US" altLang="en-US" sz="2400" b="1" dirty="0"/>
              <a:t> </a:t>
            </a:r>
            <a:r>
              <a:rPr lang="en-US" altLang="en-US" sz="2400" b="1" dirty="0" err="1" smtClean="0"/>
              <a:t>rơi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xuống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trước</a:t>
            </a:r>
            <a:r>
              <a:rPr lang="en-US" altLang="en-US" sz="2400" b="1" dirty="0" smtClean="0"/>
              <a:t>, </a:t>
            </a:r>
            <a:r>
              <a:rPr lang="en-US" altLang="en-US" sz="2400" b="1" dirty="0" err="1" smtClean="0"/>
              <a:t>sau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/>
              <a:t>theo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thứ</a:t>
            </a:r>
            <a:r>
              <a:rPr lang="en-US" altLang="en-US" sz="2400" b="1" dirty="0"/>
              <a:t> </a:t>
            </a:r>
            <a:r>
              <a:rPr lang="en-US" altLang="en-US" sz="2400" b="1" dirty="0" err="1" smtClean="0"/>
              <a:t>tự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nào</a:t>
            </a:r>
            <a:r>
              <a:rPr lang="en-US" altLang="en-US" sz="2400" b="1" dirty="0" smtClean="0"/>
              <a:t>?</a:t>
            </a:r>
            <a:endParaRPr lang="en-US" altLang="en-US" sz="2400" b="1" dirty="0"/>
          </a:p>
        </p:txBody>
      </p:sp>
      <p:sp>
        <p:nvSpPr>
          <p:cNvPr id="52" name="Text Box 45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7350" y="5893979"/>
            <a:ext cx="7766161" cy="830997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400" b="1" dirty="0"/>
              <a:t> </a:t>
            </a:r>
            <a:r>
              <a:rPr lang="en-US" altLang="en-US" sz="2400" b="1" dirty="0">
                <a:solidFill>
                  <a:srgbClr val="FF0000"/>
                </a:solidFill>
              </a:rPr>
              <a:t>C3: </a:t>
            </a:r>
            <a:r>
              <a:rPr lang="en-US" altLang="en-US" sz="2400" b="1" dirty="0" err="1" smtClean="0">
                <a:solidFill>
                  <a:srgbClr val="002060"/>
                </a:solidFill>
              </a:rPr>
              <a:t>Hãy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002060"/>
                </a:solidFill>
              </a:rPr>
              <a:t>dựa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002060"/>
                </a:solidFill>
              </a:rPr>
              <a:t>vào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002060"/>
                </a:solidFill>
              </a:rPr>
              <a:t>thứ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002060"/>
                </a:solidFill>
              </a:rPr>
              <a:t>tự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002060"/>
                </a:solidFill>
              </a:rPr>
              <a:t>rơi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002060"/>
                </a:solidFill>
              </a:rPr>
              <a:t>xuống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002060"/>
                </a:solidFill>
              </a:rPr>
              <a:t>của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002060"/>
                </a:solidFill>
              </a:rPr>
              <a:t>các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002060"/>
                </a:solidFill>
              </a:rPr>
              <a:t>đinh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002060"/>
                </a:solidFill>
              </a:rPr>
              <a:t>để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002060"/>
                </a:solidFill>
              </a:rPr>
              <a:t>mô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002060"/>
                </a:solidFill>
              </a:rPr>
              <a:t>tả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002060"/>
                </a:solidFill>
              </a:rPr>
              <a:t>sự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002060"/>
                </a:solidFill>
              </a:rPr>
              <a:t>truyền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002060"/>
                </a:solidFill>
              </a:rPr>
              <a:t>nhiệt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002060"/>
                </a:solidFill>
              </a:rPr>
              <a:t>năng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002060"/>
                </a:solidFill>
              </a:rPr>
              <a:t>trong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002060"/>
                </a:solidFill>
              </a:rPr>
              <a:t>thanh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002060"/>
                </a:solidFill>
              </a:rPr>
              <a:t>đồng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 AB</a:t>
            </a:r>
            <a:r>
              <a:rPr lang="en-US" altLang="en-US" sz="2400" b="1" dirty="0" smtClean="0"/>
              <a:t>.</a:t>
            </a:r>
            <a:endParaRPr lang="en-US" altLang="en-US" sz="2400" b="1" dirty="0">
              <a:solidFill>
                <a:schemeClr val="bg1"/>
              </a:solidFill>
            </a:endParaRP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 rot="5400000" flipH="1">
            <a:off x="5105400" y="-2514600"/>
            <a:ext cx="228600" cy="7543800"/>
          </a:xfrm>
          <a:prstGeom prst="can">
            <a:avLst>
              <a:gd name="adj" fmla="val 52708"/>
            </a:avLst>
          </a:prstGeom>
          <a:solidFill>
            <a:schemeClr val="bg1">
              <a:lumMod val="5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69" name="AutoShape 5" descr="Oak"/>
          <p:cNvSpPr>
            <a:spLocks noChangeArrowheads="1"/>
          </p:cNvSpPr>
          <p:nvPr/>
        </p:nvSpPr>
        <p:spPr bwMode="auto">
          <a:xfrm>
            <a:off x="1447800" y="2895600"/>
            <a:ext cx="1371600" cy="838200"/>
          </a:xfrm>
          <a:prstGeom prst="cube">
            <a:avLst>
              <a:gd name="adj" fmla="val 25000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Garamond" panose="02020404030301010803" pitchFamily="18" charset="0"/>
            </a:endParaRPr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6705600" y="3200400"/>
            <a:ext cx="2438400" cy="533400"/>
          </a:xfrm>
          <a:prstGeom prst="cube">
            <a:avLst>
              <a:gd name="adj" fmla="val 68454"/>
            </a:avLst>
          </a:prstGeom>
          <a:solidFill>
            <a:schemeClr val="bg1">
              <a:lumMod val="5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8305800" y="685800"/>
            <a:ext cx="228600" cy="2743200"/>
          </a:xfrm>
          <a:prstGeom prst="can">
            <a:avLst>
              <a:gd name="adj" fmla="val 65278"/>
            </a:avLst>
          </a:prstGeom>
          <a:solidFill>
            <a:schemeClr val="bg1">
              <a:lumMod val="5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8229600" y="1009650"/>
            <a:ext cx="381000" cy="514350"/>
          </a:xfrm>
          <a:prstGeom prst="can">
            <a:avLst>
              <a:gd name="adj" fmla="val 44438"/>
            </a:avLst>
          </a:prstGeom>
          <a:solidFill>
            <a:schemeClr val="bg1">
              <a:lumMod val="5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8305800" y="457200"/>
            <a:ext cx="228600" cy="609600"/>
          </a:xfrm>
          <a:prstGeom prst="can">
            <a:avLst>
              <a:gd name="adj" fmla="val 40284"/>
            </a:avLst>
          </a:prstGeom>
          <a:solidFill>
            <a:schemeClr val="bg1">
              <a:lumMod val="5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11274" name="Group 10"/>
          <p:cNvGrpSpPr>
            <a:grpSpLocks/>
          </p:cNvGrpSpPr>
          <p:nvPr/>
        </p:nvGrpSpPr>
        <p:grpSpPr bwMode="auto">
          <a:xfrm>
            <a:off x="4800600" y="1371600"/>
            <a:ext cx="457200" cy="609600"/>
            <a:chOff x="1152" y="3744"/>
            <a:chExt cx="288" cy="384"/>
          </a:xfrm>
          <a:solidFill>
            <a:schemeClr val="bg1">
              <a:lumMod val="50000"/>
            </a:schemeClr>
          </a:solidFill>
        </p:grpSpPr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1248" y="3744"/>
              <a:ext cx="96" cy="33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.VnTime" pitchFamily="34" charset="0"/>
              </a:endParaRPr>
            </a:p>
          </p:txBody>
        </p:sp>
        <p:sp>
          <p:nvSpPr>
            <p:cNvPr id="11276" name="Oval 12"/>
            <p:cNvSpPr>
              <a:spLocks noChangeArrowheads="1"/>
            </p:cNvSpPr>
            <p:nvPr/>
          </p:nvSpPr>
          <p:spPr bwMode="auto">
            <a:xfrm>
              <a:off x="1152" y="4032"/>
              <a:ext cx="288" cy="96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.VnTime" pitchFamily="34" charset="0"/>
              </a:endParaRPr>
            </a:p>
          </p:txBody>
        </p:sp>
      </p:grpSp>
      <p:grpSp>
        <p:nvGrpSpPr>
          <p:cNvPr id="11277" name="Group 13"/>
          <p:cNvGrpSpPr>
            <a:grpSpLocks/>
          </p:cNvGrpSpPr>
          <p:nvPr/>
        </p:nvGrpSpPr>
        <p:grpSpPr bwMode="auto">
          <a:xfrm>
            <a:off x="4038600" y="1371600"/>
            <a:ext cx="457200" cy="609600"/>
            <a:chOff x="1152" y="3744"/>
            <a:chExt cx="288" cy="384"/>
          </a:xfrm>
          <a:solidFill>
            <a:schemeClr val="bg1">
              <a:lumMod val="50000"/>
            </a:schemeClr>
          </a:solidFill>
        </p:grpSpPr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1248" y="3744"/>
              <a:ext cx="96" cy="33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.VnTime" pitchFamily="34" charset="0"/>
              </a:endParaRPr>
            </a:p>
          </p:txBody>
        </p:sp>
        <p:sp>
          <p:nvSpPr>
            <p:cNvPr id="11279" name="Oval 15"/>
            <p:cNvSpPr>
              <a:spLocks noChangeArrowheads="1"/>
            </p:cNvSpPr>
            <p:nvPr/>
          </p:nvSpPr>
          <p:spPr bwMode="auto">
            <a:xfrm>
              <a:off x="1152" y="4032"/>
              <a:ext cx="288" cy="96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.VnTime" pitchFamily="34" charset="0"/>
              </a:endParaRPr>
            </a:p>
          </p:txBody>
        </p:sp>
      </p:grpSp>
      <p:grpSp>
        <p:nvGrpSpPr>
          <p:cNvPr id="11280" name="Group 16"/>
          <p:cNvGrpSpPr>
            <a:grpSpLocks/>
          </p:cNvGrpSpPr>
          <p:nvPr/>
        </p:nvGrpSpPr>
        <p:grpSpPr bwMode="auto">
          <a:xfrm>
            <a:off x="3276600" y="1371600"/>
            <a:ext cx="457200" cy="609600"/>
            <a:chOff x="1152" y="3744"/>
            <a:chExt cx="288" cy="384"/>
          </a:xfrm>
          <a:solidFill>
            <a:schemeClr val="bg1">
              <a:lumMod val="50000"/>
            </a:schemeClr>
          </a:solidFill>
        </p:grpSpPr>
        <p:sp>
          <p:nvSpPr>
            <p:cNvPr id="11281" name="Rectangle 17"/>
            <p:cNvSpPr>
              <a:spLocks noChangeArrowheads="1"/>
            </p:cNvSpPr>
            <p:nvPr/>
          </p:nvSpPr>
          <p:spPr bwMode="auto">
            <a:xfrm>
              <a:off x="1248" y="3744"/>
              <a:ext cx="96" cy="33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.VnTime" pitchFamily="34" charset="0"/>
              </a:endParaRPr>
            </a:p>
          </p:txBody>
        </p:sp>
        <p:sp>
          <p:nvSpPr>
            <p:cNvPr id="11282" name="Oval 18"/>
            <p:cNvSpPr>
              <a:spLocks noChangeArrowheads="1"/>
            </p:cNvSpPr>
            <p:nvPr/>
          </p:nvSpPr>
          <p:spPr bwMode="auto">
            <a:xfrm>
              <a:off x="1152" y="4032"/>
              <a:ext cx="288" cy="96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.VnTime" pitchFamily="34" charset="0"/>
              </a:endParaRPr>
            </a:p>
          </p:txBody>
        </p:sp>
      </p:grpSp>
      <p:grpSp>
        <p:nvGrpSpPr>
          <p:cNvPr id="11283" name="Group 19"/>
          <p:cNvGrpSpPr>
            <a:grpSpLocks/>
          </p:cNvGrpSpPr>
          <p:nvPr/>
        </p:nvGrpSpPr>
        <p:grpSpPr bwMode="auto">
          <a:xfrm>
            <a:off x="5562600" y="1371600"/>
            <a:ext cx="457200" cy="609600"/>
            <a:chOff x="1152" y="3744"/>
            <a:chExt cx="288" cy="384"/>
          </a:xfrm>
          <a:solidFill>
            <a:schemeClr val="bg1">
              <a:lumMod val="50000"/>
            </a:schemeClr>
          </a:solidFill>
        </p:grpSpPr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1248" y="3744"/>
              <a:ext cx="96" cy="33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.VnTime" pitchFamily="34" charset="0"/>
              </a:endParaRPr>
            </a:p>
          </p:txBody>
        </p:sp>
        <p:sp>
          <p:nvSpPr>
            <p:cNvPr id="11285" name="Oval 21"/>
            <p:cNvSpPr>
              <a:spLocks noChangeArrowheads="1"/>
            </p:cNvSpPr>
            <p:nvPr/>
          </p:nvSpPr>
          <p:spPr bwMode="auto">
            <a:xfrm>
              <a:off x="1152" y="4032"/>
              <a:ext cx="288" cy="96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.VnTime" pitchFamily="34" charset="0"/>
              </a:endParaRPr>
            </a:p>
          </p:txBody>
        </p:sp>
      </p:grpSp>
      <p:grpSp>
        <p:nvGrpSpPr>
          <p:cNvPr id="11286" name="Group 22"/>
          <p:cNvGrpSpPr>
            <a:grpSpLocks/>
          </p:cNvGrpSpPr>
          <p:nvPr/>
        </p:nvGrpSpPr>
        <p:grpSpPr bwMode="auto">
          <a:xfrm>
            <a:off x="6324600" y="1371600"/>
            <a:ext cx="457200" cy="609600"/>
            <a:chOff x="1152" y="3744"/>
            <a:chExt cx="288" cy="384"/>
          </a:xfrm>
          <a:solidFill>
            <a:schemeClr val="bg1">
              <a:lumMod val="50000"/>
            </a:schemeClr>
          </a:solidFill>
        </p:grpSpPr>
        <p:sp>
          <p:nvSpPr>
            <p:cNvPr id="11287" name="Rectangle 23"/>
            <p:cNvSpPr>
              <a:spLocks noChangeArrowheads="1"/>
            </p:cNvSpPr>
            <p:nvPr/>
          </p:nvSpPr>
          <p:spPr bwMode="auto">
            <a:xfrm>
              <a:off x="1248" y="3744"/>
              <a:ext cx="96" cy="33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.VnTime" pitchFamily="34" charset="0"/>
              </a:endParaRPr>
            </a:p>
          </p:txBody>
        </p:sp>
        <p:sp>
          <p:nvSpPr>
            <p:cNvPr id="11288" name="Oval 24"/>
            <p:cNvSpPr>
              <a:spLocks noChangeArrowheads="1"/>
            </p:cNvSpPr>
            <p:nvPr/>
          </p:nvSpPr>
          <p:spPr bwMode="auto">
            <a:xfrm>
              <a:off x="1152" y="4032"/>
              <a:ext cx="288" cy="96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.VnTime" pitchFamily="34" charset="0"/>
              </a:endParaRPr>
            </a:p>
          </p:txBody>
        </p:sp>
      </p:grpSp>
      <p:pic>
        <p:nvPicPr>
          <p:cNvPr id="11289" name="Picture 25" descr="Flame-04-jun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19200"/>
            <a:ext cx="83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90" name="Freeform 26"/>
          <p:cNvSpPr>
            <a:spLocks/>
          </p:cNvSpPr>
          <p:nvPr/>
        </p:nvSpPr>
        <p:spPr bwMode="auto">
          <a:xfrm>
            <a:off x="3352800" y="1279525"/>
            <a:ext cx="295275" cy="195263"/>
          </a:xfrm>
          <a:custGeom>
            <a:avLst/>
            <a:gdLst>
              <a:gd name="T0" fmla="*/ 0 w 186"/>
              <a:gd name="T1" fmla="*/ 2147483647 h 123"/>
              <a:gd name="T2" fmla="*/ 2147483647 w 186"/>
              <a:gd name="T3" fmla="*/ 2147483647 h 123"/>
              <a:gd name="T4" fmla="*/ 2147483647 w 186"/>
              <a:gd name="T5" fmla="*/ 2147483647 h 123"/>
              <a:gd name="T6" fmla="*/ 2147483647 w 186"/>
              <a:gd name="T7" fmla="*/ 2147483647 h 123"/>
              <a:gd name="T8" fmla="*/ 2147483647 w 186"/>
              <a:gd name="T9" fmla="*/ 2147483647 h 123"/>
              <a:gd name="T10" fmla="*/ 2147483647 w 186"/>
              <a:gd name="T11" fmla="*/ 2147483647 h 123"/>
              <a:gd name="T12" fmla="*/ 0 w 186"/>
              <a:gd name="T13" fmla="*/ 2147483647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86" h="123">
                <a:moveTo>
                  <a:pt x="0" y="46"/>
                </a:moveTo>
                <a:cubicBezTo>
                  <a:pt x="31" y="0"/>
                  <a:pt x="72" y="24"/>
                  <a:pt x="132" y="28"/>
                </a:cubicBezTo>
                <a:cubicBezTo>
                  <a:pt x="155" y="43"/>
                  <a:pt x="171" y="41"/>
                  <a:pt x="186" y="64"/>
                </a:cubicBezTo>
                <a:cubicBezTo>
                  <a:pt x="152" y="87"/>
                  <a:pt x="132" y="100"/>
                  <a:pt x="90" y="106"/>
                </a:cubicBezTo>
                <a:cubicBezTo>
                  <a:pt x="78" y="110"/>
                  <a:pt x="66" y="114"/>
                  <a:pt x="54" y="118"/>
                </a:cubicBezTo>
                <a:cubicBezTo>
                  <a:pt x="40" y="123"/>
                  <a:pt x="38" y="94"/>
                  <a:pt x="30" y="82"/>
                </a:cubicBezTo>
                <a:cubicBezTo>
                  <a:pt x="21" y="69"/>
                  <a:pt x="9" y="59"/>
                  <a:pt x="0" y="46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1" name="Freeform 27"/>
          <p:cNvSpPr>
            <a:spLocks/>
          </p:cNvSpPr>
          <p:nvPr/>
        </p:nvSpPr>
        <p:spPr bwMode="auto">
          <a:xfrm>
            <a:off x="3352800" y="1257300"/>
            <a:ext cx="280988" cy="419100"/>
          </a:xfrm>
          <a:custGeom>
            <a:avLst/>
            <a:gdLst>
              <a:gd name="T0" fmla="*/ 2147483647 w 177"/>
              <a:gd name="T1" fmla="*/ 2147483647 h 212"/>
              <a:gd name="T2" fmla="*/ 2147483647 w 177"/>
              <a:gd name="T3" fmla="*/ 2147483647 h 212"/>
              <a:gd name="T4" fmla="*/ 2147483647 w 177"/>
              <a:gd name="T5" fmla="*/ 2147483647 h 212"/>
              <a:gd name="T6" fmla="*/ 2147483647 w 177"/>
              <a:gd name="T7" fmla="*/ 2147483647 h 212"/>
              <a:gd name="T8" fmla="*/ 2147483647 w 177"/>
              <a:gd name="T9" fmla="*/ 2147483647 h 212"/>
              <a:gd name="T10" fmla="*/ 2147483647 w 177"/>
              <a:gd name="T11" fmla="*/ 2147483647 h 212"/>
              <a:gd name="T12" fmla="*/ 2147483647 w 177"/>
              <a:gd name="T13" fmla="*/ 2147483647 h 212"/>
              <a:gd name="T14" fmla="*/ 2147483647 w 177"/>
              <a:gd name="T15" fmla="*/ 2147483647 h 212"/>
              <a:gd name="T16" fmla="*/ 2147483647 w 177"/>
              <a:gd name="T17" fmla="*/ 2147483647 h 212"/>
              <a:gd name="T18" fmla="*/ 2147483647 w 177"/>
              <a:gd name="T19" fmla="*/ 0 h 212"/>
              <a:gd name="T20" fmla="*/ 2147483647 w 177"/>
              <a:gd name="T21" fmla="*/ 2147483647 h 212"/>
              <a:gd name="T22" fmla="*/ 2147483647 w 177"/>
              <a:gd name="T23" fmla="*/ 2147483647 h 21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77" h="212">
                <a:moveTo>
                  <a:pt x="12" y="60"/>
                </a:moveTo>
                <a:cubicBezTo>
                  <a:pt x="21" y="94"/>
                  <a:pt x="32" y="84"/>
                  <a:pt x="42" y="114"/>
                </a:cubicBezTo>
                <a:cubicBezTo>
                  <a:pt x="45" y="138"/>
                  <a:pt x="36" y="212"/>
                  <a:pt x="66" y="168"/>
                </a:cubicBezTo>
                <a:cubicBezTo>
                  <a:pt x="72" y="143"/>
                  <a:pt x="84" y="127"/>
                  <a:pt x="90" y="102"/>
                </a:cubicBezTo>
                <a:cubicBezTo>
                  <a:pt x="92" y="110"/>
                  <a:pt x="94" y="118"/>
                  <a:pt x="96" y="126"/>
                </a:cubicBezTo>
                <a:cubicBezTo>
                  <a:pt x="100" y="138"/>
                  <a:pt x="108" y="162"/>
                  <a:pt x="108" y="162"/>
                </a:cubicBezTo>
                <a:cubicBezTo>
                  <a:pt x="116" y="84"/>
                  <a:pt x="105" y="114"/>
                  <a:pt x="150" y="84"/>
                </a:cubicBezTo>
                <a:cubicBezTo>
                  <a:pt x="158" y="53"/>
                  <a:pt x="177" y="31"/>
                  <a:pt x="138" y="18"/>
                </a:cubicBezTo>
                <a:cubicBezTo>
                  <a:pt x="83" y="36"/>
                  <a:pt x="116" y="38"/>
                  <a:pt x="90" y="12"/>
                </a:cubicBezTo>
                <a:cubicBezTo>
                  <a:pt x="85" y="7"/>
                  <a:pt x="78" y="4"/>
                  <a:pt x="72" y="0"/>
                </a:cubicBezTo>
                <a:cubicBezTo>
                  <a:pt x="44" y="28"/>
                  <a:pt x="54" y="34"/>
                  <a:pt x="12" y="42"/>
                </a:cubicBezTo>
                <a:cubicBezTo>
                  <a:pt x="5" y="62"/>
                  <a:pt x="0" y="60"/>
                  <a:pt x="12" y="6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2" name="Freeform 28"/>
          <p:cNvSpPr>
            <a:spLocks/>
          </p:cNvSpPr>
          <p:nvPr/>
        </p:nvSpPr>
        <p:spPr bwMode="auto">
          <a:xfrm>
            <a:off x="4114800" y="1295400"/>
            <a:ext cx="295275" cy="195263"/>
          </a:xfrm>
          <a:custGeom>
            <a:avLst/>
            <a:gdLst>
              <a:gd name="T0" fmla="*/ 0 w 186"/>
              <a:gd name="T1" fmla="*/ 2147483647 h 123"/>
              <a:gd name="T2" fmla="*/ 2147483647 w 186"/>
              <a:gd name="T3" fmla="*/ 2147483647 h 123"/>
              <a:gd name="T4" fmla="*/ 2147483647 w 186"/>
              <a:gd name="T5" fmla="*/ 2147483647 h 123"/>
              <a:gd name="T6" fmla="*/ 2147483647 w 186"/>
              <a:gd name="T7" fmla="*/ 2147483647 h 123"/>
              <a:gd name="T8" fmla="*/ 2147483647 w 186"/>
              <a:gd name="T9" fmla="*/ 2147483647 h 123"/>
              <a:gd name="T10" fmla="*/ 2147483647 w 186"/>
              <a:gd name="T11" fmla="*/ 2147483647 h 123"/>
              <a:gd name="T12" fmla="*/ 0 w 186"/>
              <a:gd name="T13" fmla="*/ 2147483647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86" h="123">
                <a:moveTo>
                  <a:pt x="0" y="46"/>
                </a:moveTo>
                <a:cubicBezTo>
                  <a:pt x="31" y="0"/>
                  <a:pt x="72" y="24"/>
                  <a:pt x="132" y="28"/>
                </a:cubicBezTo>
                <a:cubicBezTo>
                  <a:pt x="155" y="43"/>
                  <a:pt x="171" y="41"/>
                  <a:pt x="186" y="64"/>
                </a:cubicBezTo>
                <a:cubicBezTo>
                  <a:pt x="152" y="87"/>
                  <a:pt x="132" y="100"/>
                  <a:pt x="90" y="106"/>
                </a:cubicBezTo>
                <a:cubicBezTo>
                  <a:pt x="78" y="110"/>
                  <a:pt x="66" y="114"/>
                  <a:pt x="54" y="118"/>
                </a:cubicBezTo>
                <a:cubicBezTo>
                  <a:pt x="40" y="123"/>
                  <a:pt x="38" y="94"/>
                  <a:pt x="30" y="82"/>
                </a:cubicBezTo>
                <a:cubicBezTo>
                  <a:pt x="21" y="69"/>
                  <a:pt x="9" y="59"/>
                  <a:pt x="0" y="46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3" name="Freeform 29"/>
          <p:cNvSpPr>
            <a:spLocks/>
          </p:cNvSpPr>
          <p:nvPr/>
        </p:nvSpPr>
        <p:spPr bwMode="auto">
          <a:xfrm>
            <a:off x="4876800" y="1295400"/>
            <a:ext cx="295275" cy="195263"/>
          </a:xfrm>
          <a:custGeom>
            <a:avLst/>
            <a:gdLst>
              <a:gd name="T0" fmla="*/ 0 w 186"/>
              <a:gd name="T1" fmla="*/ 2147483647 h 123"/>
              <a:gd name="T2" fmla="*/ 2147483647 w 186"/>
              <a:gd name="T3" fmla="*/ 2147483647 h 123"/>
              <a:gd name="T4" fmla="*/ 2147483647 w 186"/>
              <a:gd name="T5" fmla="*/ 2147483647 h 123"/>
              <a:gd name="T6" fmla="*/ 2147483647 w 186"/>
              <a:gd name="T7" fmla="*/ 2147483647 h 123"/>
              <a:gd name="T8" fmla="*/ 2147483647 w 186"/>
              <a:gd name="T9" fmla="*/ 2147483647 h 123"/>
              <a:gd name="T10" fmla="*/ 2147483647 w 186"/>
              <a:gd name="T11" fmla="*/ 2147483647 h 123"/>
              <a:gd name="T12" fmla="*/ 0 w 186"/>
              <a:gd name="T13" fmla="*/ 2147483647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86" h="123">
                <a:moveTo>
                  <a:pt x="0" y="46"/>
                </a:moveTo>
                <a:cubicBezTo>
                  <a:pt x="31" y="0"/>
                  <a:pt x="72" y="24"/>
                  <a:pt x="132" y="28"/>
                </a:cubicBezTo>
                <a:cubicBezTo>
                  <a:pt x="155" y="43"/>
                  <a:pt x="171" y="41"/>
                  <a:pt x="186" y="64"/>
                </a:cubicBezTo>
                <a:cubicBezTo>
                  <a:pt x="152" y="87"/>
                  <a:pt x="132" y="100"/>
                  <a:pt x="90" y="106"/>
                </a:cubicBezTo>
                <a:cubicBezTo>
                  <a:pt x="78" y="110"/>
                  <a:pt x="66" y="114"/>
                  <a:pt x="54" y="118"/>
                </a:cubicBezTo>
                <a:cubicBezTo>
                  <a:pt x="40" y="123"/>
                  <a:pt x="38" y="94"/>
                  <a:pt x="30" y="82"/>
                </a:cubicBezTo>
                <a:cubicBezTo>
                  <a:pt x="21" y="69"/>
                  <a:pt x="9" y="59"/>
                  <a:pt x="0" y="46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4" name="Freeform 30"/>
          <p:cNvSpPr>
            <a:spLocks/>
          </p:cNvSpPr>
          <p:nvPr/>
        </p:nvSpPr>
        <p:spPr bwMode="auto">
          <a:xfrm>
            <a:off x="5638800" y="1295400"/>
            <a:ext cx="295275" cy="195263"/>
          </a:xfrm>
          <a:custGeom>
            <a:avLst/>
            <a:gdLst>
              <a:gd name="T0" fmla="*/ 0 w 186"/>
              <a:gd name="T1" fmla="*/ 2147483647 h 123"/>
              <a:gd name="T2" fmla="*/ 2147483647 w 186"/>
              <a:gd name="T3" fmla="*/ 2147483647 h 123"/>
              <a:gd name="T4" fmla="*/ 2147483647 w 186"/>
              <a:gd name="T5" fmla="*/ 2147483647 h 123"/>
              <a:gd name="T6" fmla="*/ 2147483647 w 186"/>
              <a:gd name="T7" fmla="*/ 2147483647 h 123"/>
              <a:gd name="T8" fmla="*/ 2147483647 w 186"/>
              <a:gd name="T9" fmla="*/ 2147483647 h 123"/>
              <a:gd name="T10" fmla="*/ 2147483647 w 186"/>
              <a:gd name="T11" fmla="*/ 2147483647 h 123"/>
              <a:gd name="T12" fmla="*/ 0 w 186"/>
              <a:gd name="T13" fmla="*/ 2147483647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86" h="123">
                <a:moveTo>
                  <a:pt x="0" y="46"/>
                </a:moveTo>
                <a:cubicBezTo>
                  <a:pt x="31" y="0"/>
                  <a:pt x="72" y="24"/>
                  <a:pt x="132" y="28"/>
                </a:cubicBezTo>
                <a:cubicBezTo>
                  <a:pt x="155" y="43"/>
                  <a:pt x="171" y="41"/>
                  <a:pt x="186" y="64"/>
                </a:cubicBezTo>
                <a:cubicBezTo>
                  <a:pt x="152" y="87"/>
                  <a:pt x="132" y="100"/>
                  <a:pt x="90" y="106"/>
                </a:cubicBezTo>
                <a:cubicBezTo>
                  <a:pt x="78" y="110"/>
                  <a:pt x="66" y="114"/>
                  <a:pt x="54" y="118"/>
                </a:cubicBezTo>
                <a:cubicBezTo>
                  <a:pt x="40" y="123"/>
                  <a:pt x="38" y="94"/>
                  <a:pt x="30" y="82"/>
                </a:cubicBezTo>
                <a:cubicBezTo>
                  <a:pt x="21" y="69"/>
                  <a:pt x="9" y="59"/>
                  <a:pt x="0" y="46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5" name="Freeform 31"/>
          <p:cNvSpPr>
            <a:spLocks/>
          </p:cNvSpPr>
          <p:nvPr/>
        </p:nvSpPr>
        <p:spPr bwMode="auto">
          <a:xfrm>
            <a:off x="6400800" y="1295400"/>
            <a:ext cx="295275" cy="195263"/>
          </a:xfrm>
          <a:custGeom>
            <a:avLst/>
            <a:gdLst>
              <a:gd name="T0" fmla="*/ 0 w 186"/>
              <a:gd name="T1" fmla="*/ 2147483647 h 123"/>
              <a:gd name="T2" fmla="*/ 2147483647 w 186"/>
              <a:gd name="T3" fmla="*/ 2147483647 h 123"/>
              <a:gd name="T4" fmla="*/ 2147483647 w 186"/>
              <a:gd name="T5" fmla="*/ 2147483647 h 123"/>
              <a:gd name="T6" fmla="*/ 2147483647 w 186"/>
              <a:gd name="T7" fmla="*/ 2147483647 h 123"/>
              <a:gd name="T8" fmla="*/ 2147483647 w 186"/>
              <a:gd name="T9" fmla="*/ 2147483647 h 123"/>
              <a:gd name="T10" fmla="*/ 2147483647 w 186"/>
              <a:gd name="T11" fmla="*/ 2147483647 h 123"/>
              <a:gd name="T12" fmla="*/ 0 w 186"/>
              <a:gd name="T13" fmla="*/ 2147483647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86" h="123">
                <a:moveTo>
                  <a:pt x="0" y="46"/>
                </a:moveTo>
                <a:cubicBezTo>
                  <a:pt x="31" y="0"/>
                  <a:pt x="72" y="24"/>
                  <a:pt x="132" y="28"/>
                </a:cubicBezTo>
                <a:cubicBezTo>
                  <a:pt x="155" y="43"/>
                  <a:pt x="171" y="41"/>
                  <a:pt x="186" y="64"/>
                </a:cubicBezTo>
                <a:cubicBezTo>
                  <a:pt x="152" y="87"/>
                  <a:pt x="132" y="100"/>
                  <a:pt x="90" y="106"/>
                </a:cubicBezTo>
                <a:cubicBezTo>
                  <a:pt x="78" y="110"/>
                  <a:pt x="66" y="114"/>
                  <a:pt x="54" y="118"/>
                </a:cubicBezTo>
                <a:cubicBezTo>
                  <a:pt x="40" y="123"/>
                  <a:pt x="38" y="94"/>
                  <a:pt x="30" y="82"/>
                </a:cubicBezTo>
                <a:cubicBezTo>
                  <a:pt x="21" y="69"/>
                  <a:pt x="9" y="59"/>
                  <a:pt x="0" y="46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6" name="Freeform 32"/>
          <p:cNvSpPr>
            <a:spLocks/>
          </p:cNvSpPr>
          <p:nvPr/>
        </p:nvSpPr>
        <p:spPr bwMode="auto">
          <a:xfrm>
            <a:off x="4114800" y="1257300"/>
            <a:ext cx="280988" cy="419100"/>
          </a:xfrm>
          <a:custGeom>
            <a:avLst/>
            <a:gdLst>
              <a:gd name="T0" fmla="*/ 2147483647 w 177"/>
              <a:gd name="T1" fmla="*/ 2147483647 h 212"/>
              <a:gd name="T2" fmla="*/ 2147483647 w 177"/>
              <a:gd name="T3" fmla="*/ 2147483647 h 212"/>
              <a:gd name="T4" fmla="*/ 2147483647 w 177"/>
              <a:gd name="T5" fmla="*/ 2147483647 h 212"/>
              <a:gd name="T6" fmla="*/ 2147483647 w 177"/>
              <a:gd name="T7" fmla="*/ 2147483647 h 212"/>
              <a:gd name="T8" fmla="*/ 2147483647 w 177"/>
              <a:gd name="T9" fmla="*/ 2147483647 h 212"/>
              <a:gd name="T10" fmla="*/ 2147483647 w 177"/>
              <a:gd name="T11" fmla="*/ 2147483647 h 212"/>
              <a:gd name="T12" fmla="*/ 2147483647 w 177"/>
              <a:gd name="T13" fmla="*/ 2147483647 h 212"/>
              <a:gd name="T14" fmla="*/ 2147483647 w 177"/>
              <a:gd name="T15" fmla="*/ 2147483647 h 212"/>
              <a:gd name="T16" fmla="*/ 2147483647 w 177"/>
              <a:gd name="T17" fmla="*/ 2147483647 h 212"/>
              <a:gd name="T18" fmla="*/ 2147483647 w 177"/>
              <a:gd name="T19" fmla="*/ 0 h 212"/>
              <a:gd name="T20" fmla="*/ 2147483647 w 177"/>
              <a:gd name="T21" fmla="*/ 2147483647 h 212"/>
              <a:gd name="T22" fmla="*/ 2147483647 w 177"/>
              <a:gd name="T23" fmla="*/ 2147483647 h 21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77" h="212">
                <a:moveTo>
                  <a:pt x="12" y="60"/>
                </a:moveTo>
                <a:cubicBezTo>
                  <a:pt x="21" y="94"/>
                  <a:pt x="32" y="84"/>
                  <a:pt x="42" y="114"/>
                </a:cubicBezTo>
                <a:cubicBezTo>
                  <a:pt x="45" y="138"/>
                  <a:pt x="36" y="212"/>
                  <a:pt x="66" y="168"/>
                </a:cubicBezTo>
                <a:cubicBezTo>
                  <a:pt x="72" y="143"/>
                  <a:pt x="84" y="127"/>
                  <a:pt x="90" y="102"/>
                </a:cubicBezTo>
                <a:cubicBezTo>
                  <a:pt x="92" y="110"/>
                  <a:pt x="94" y="118"/>
                  <a:pt x="96" y="126"/>
                </a:cubicBezTo>
                <a:cubicBezTo>
                  <a:pt x="100" y="138"/>
                  <a:pt x="108" y="162"/>
                  <a:pt x="108" y="162"/>
                </a:cubicBezTo>
                <a:cubicBezTo>
                  <a:pt x="116" y="84"/>
                  <a:pt x="105" y="114"/>
                  <a:pt x="150" y="84"/>
                </a:cubicBezTo>
                <a:cubicBezTo>
                  <a:pt x="158" y="53"/>
                  <a:pt x="177" y="31"/>
                  <a:pt x="138" y="18"/>
                </a:cubicBezTo>
                <a:cubicBezTo>
                  <a:pt x="83" y="36"/>
                  <a:pt x="116" y="38"/>
                  <a:pt x="90" y="12"/>
                </a:cubicBezTo>
                <a:cubicBezTo>
                  <a:pt x="85" y="7"/>
                  <a:pt x="78" y="4"/>
                  <a:pt x="72" y="0"/>
                </a:cubicBezTo>
                <a:cubicBezTo>
                  <a:pt x="44" y="28"/>
                  <a:pt x="54" y="34"/>
                  <a:pt x="12" y="42"/>
                </a:cubicBezTo>
                <a:cubicBezTo>
                  <a:pt x="5" y="62"/>
                  <a:pt x="0" y="60"/>
                  <a:pt x="12" y="6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7" name="Freeform 33"/>
          <p:cNvSpPr>
            <a:spLocks/>
          </p:cNvSpPr>
          <p:nvPr/>
        </p:nvSpPr>
        <p:spPr bwMode="auto">
          <a:xfrm>
            <a:off x="4876800" y="1257300"/>
            <a:ext cx="280988" cy="419100"/>
          </a:xfrm>
          <a:custGeom>
            <a:avLst/>
            <a:gdLst>
              <a:gd name="T0" fmla="*/ 2147483647 w 177"/>
              <a:gd name="T1" fmla="*/ 2147483647 h 212"/>
              <a:gd name="T2" fmla="*/ 2147483647 w 177"/>
              <a:gd name="T3" fmla="*/ 2147483647 h 212"/>
              <a:gd name="T4" fmla="*/ 2147483647 w 177"/>
              <a:gd name="T5" fmla="*/ 2147483647 h 212"/>
              <a:gd name="T6" fmla="*/ 2147483647 w 177"/>
              <a:gd name="T7" fmla="*/ 2147483647 h 212"/>
              <a:gd name="T8" fmla="*/ 2147483647 w 177"/>
              <a:gd name="T9" fmla="*/ 2147483647 h 212"/>
              <a:gd name="T10" fmla="*/ 2147483647 w 177"/>
              <a:gd name="T11" fmla="*/ 2147483647 h 212"/>
              <a:gd name="T12" fmla="*/ 2147483647 w 177"/>
              <a:gd name="T13" fmla="*/ 2147483647 h 212"/>
              <a:gd name="T14" fmla="*/ 2147483647 w 177"/>
              <a:gd name="T15" fmla="*/ 2147483647 h 212"/>
              <a:gd name="T16" fmla="*/ 2147483647 w 177"/>
              <a:gd name="T17" fmla="*/ 2147483647 h 212"/>
              <a:gd name="T18" fmla="*/ 2147483647 w 177"/>
              <a:gd name="T19" fmla="*/ 0 h 212"/>
              <a:gd name="T20" fmla="*/ 2147483647 w 177"/>
              <a:gd name="T21" fmla="*/ 2147483647 h 212"/>
              <a:gd name="T22" fmla="*/ 2147483647 w 177"/>
              <a:gd name="T23" fmla="*/ 2147483647 h 21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77" h="212">
                <a:moveTo>
                  <a:pt x="12" y="60"/>
                </a:moveTo>
                <a:cubicBezTo>
                  <a:pt x="21" y="94"/>
                  <a:pt x="32" y="84"/>
                  <a:pt x="42" y="114"/>
                </a:cubicBezTo>
                <a:cubicBezTo>
                  <a:pt x="45" y="138"/>
                  <a:pt x="36" y="212"/>
                  <a:pt x="66" y="168"/>
                </a:cubicBezTo>
                <a:cubicBezTo>
                  <a:pt x="72" y="143"/>
                  <a:pt x="84" y="127"/>
                  <a:pt x="90" y="102"/>
                </a:cubicBezTo>
                <a:cubicBezTo>
                  <a:pt x="92" y="110"/>
                  <a:pt x="94" y="118"/>
                  <a:pt x="96" y="126"/>
                </a:cubicBezTo>
                <a:cubicBezTo>
                  <a:pt x="100" y="138"/>
                  <a:pt x="108" y="162"/>
                  <a:pt x="108" y="162"/>
                </a:cubicBezTo>
                <a:cubicBezTo>
                  <a:pt x="116" y="84"/>
                  <a:pt x="105" y="114"/>
                  <a:pt x="150" y="84"/>
                </a:cubicBezTo>
                <a:cubicBezTo>
                  <a:pt x="158" y="53"/>
                  <a:pt x="177" y="31"/>
                  <a:pt x="138" y="18"/>
                </a:cubicBezTo>
                <a:cubicBezTo>
                  <a:pt x="83" y="36"/>
                  <a:pt x="116" y="38"/>
                  <a:pt x="90" y="12"/>
                </a:cubicBezTo>
                <a:cubicBezTo>
                  <a:pt x="85" y="7"/>
                  <a:pt x="78" y="4"/>
                  <a:pt x="72" y="0"/>
                </a:cubicBezTo>
                <a:cubicBezTo>
                  <a:pt x="44" y="28"/>
                  <a:pt x="54" y="34"/>
                  <a:pt x="12" y="42"/>
                </a:cubicBezTo>
                <a:cubicBezTo>
                  <a:pt x="5" y="62"/>
                  <a:pt x="0" y="60"/>
                  <a:pt x="12" y="6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8" name="Freeform 34"/>
          <p:cNvSpPr>
            <a:spLocks/>
          </p:cNvSpPr>
          <p:nvPr/>
        </p:nvSpPr>
        <p:spPr bwMode="auto">
          <a:xfrm>
            <a:off x="5638800" y="1257300"/>
            <a:ext cx="280988" cy="419100"/>
          </a:xfrm>
          <a:custGeom>
            <a:avLst/>
            <a:gdLst>
              <a:gd name="T0" fmla="*/ 2147483647 w 177"/>
              <a:gd name="T1" fmla="*/ 2147483647 h 212"/>
              <a:gd name="T2" fmla="*/ 2147483647 w 177"/>
              <a:gd name="T3" fmla="*/ 2147483647 h 212"/>
              <a:gd name="T4" fmla="*/ 2147483647 w 177"/>
              <a:gd name="T5" fmla="*/ 2147483647 h 212"/>
              <a:gd name="T6" fmla="*/ 2147483647 w 177"/>
              <a:gd name="T7" fmla="*/ 2147483647 h 212"/>
              <a:gd name="T8" fmla="*/ 2147483647 w 177"/>
              <a:gd name="T9" fmla="*/ 2147483647 h 212"/>
              <a:gd name="T10" fmla="*/ 2147483647 w 177"/>
              <a:gd name="T11" fmla="*/ 2147483647 h 212"/>
              <a:gd name="T12" fmla="*/ 2147483647 w 177"/>
              <a:gd name="T13" fmla="*/ 2147483647 h 212"/>
              <a:gd name="T14" fmla="*/ 2147483647 w 177"/>
              <a:gd name="T15" fmla="*/ 2147483647 h 212"/>
              <a:gd name="T16" fmla="*/ 2147483647 w 177"/>
              <a:gd name="T17" fmla="*/ 2147483647 h 212"/>
              <a:gd name="T18" fmla="*/ 2147483647 w 177"/>
              <a:gd name="T19" fmla="*/ 0 h 212"/>
              <a:gd name="T20" fmla="*/ 2147483647 w 177"/>
              <a:gd name="T21" fmla="*/ 2147483647 h 212"/>
              <a:gd name="T22" fmla="*/ 2147483647 w 177"/>
              <a:gd name="T23" fmla="*/ 2147483647 h 21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77" h="212">
                <a:moveTo>
                  <a:pt x="12" y="60"/>
                </a:moveTo>
                <a:cubicBezTo>
                  <a:pt x="21" y="94"/>
                  <a:pt x="32" y="84"/>
                  <a:pt x="42" y="114"/>
                </a:cubicBezTo>
                <a:cubicBezTo>
                  <a:pt x="45" y="138"/>
                  <a:pt x="36" y="212"/>
                  <a:pt x="66" y="168"/>
                </a:cubicBezTo>
                <a:cubicBezTo>
                  <a:pt x="72" y="143"/>
                  <a:pt x="84" y="127"/>
                  <a:pt x="90" y="102"/>
                </a:cubicBezTo>
                <a:cubicBezTo>
                  <a:pt x="92" y="110"/>
                  <a:pt x="94" y="118"/>
                  <a:pt x="96" y="126"/>
                </a:cubicBezTo>
                <a:cubicBezTo>
                  <a:pt x="100" y="138"/>
                  <a:pt x="108" y="162"/>
                  <a:pt x="108" y="162"/>
                </a:cubicBezTo>
                <a:cubicBezTo>
                  <a:pt x="116" y="84"/>
                  <a:pt x="105" y="114"/>
                  <a:pt x="150" y="84"/>
                </a:cubicBezTo>
                <a:cubicBezTo>
                  <a:pt x="158" y="53"/>
                  <a:pt x="177" y="31"/>
                  <a:pt x="138" y="18"/>
                </a:cubicBezTo>
                <a:cubicBezTo>
                  <a:pt x="83" y="36"/>
                  <a:pt x="116" y="38"/>
                  <a:pt x="90" y="12"/>
                </a:cubicBezTo>
                <a:cubicBezTo>
                  <a:pt x="85" y="7"/>
                  <a:pt x="78" y="4"/>
                  <a:pt x="72" y="0"/>
                </a:cubicBezTo>
                <a:cubicBezTo>
                  <a:pt x="44" y="28"/>
                  <a:pt x="54" y="34"/>
                  <a:pt x="12" y="42"/>
                </a:cubicBezTo>
                <a:cubicBezTo>
                  <a:pt x="5" y="62"/>
                  <a:pt x="0" y="60"/>
                  <a:pt x="12" y="6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9" name="Freeform 35"/>
          <p:cNvSpPr>
            <a:spLocks/>
          </p:cNvSpPr>
          <p:nvPr/>
        </p:nvSpPr>
        <p:spPr bwMode="auto">
          <a:xfrm>
            <a:off x="6400800" y="1257300"/>
            <a:ext cx="280988" cy="419100"/>
          </a:xfrm>
          <a:custGeom>
            <a:avLst/>
            <a:gdLst>
              <a:gd name="T0" fmla="*/ 2147483647 w 177"/>
              <a:gd name="T1" fmla="*/ 2147483647 h 212"/>
              <a:gd name="T2" fmla="*/ 2147483647 w 177"/>
              <a:gd name="T3" fmla="*/ 2147483647 h 212"/>
              <a:gd name="T4" fmla="*/ 2147483647 w 177"/>
              <a:gd name="T5" fmla="*/ 2147483647 h 212"/>
              <a:gd name="T6" fmla="*/ 2147483647 w 177"/>
              <a:gd name="T7" fmla="*/ 2147483647 h 212"/>
              <a:gd name="T8" fmla="*/ 2147483647 w 177"/>
              <a:gd name="T9" fmla="*/ 2147483647 h 212"/>
              <a:gd name="T10" fmla="*/ 2147483647 w 177"/>
              <a:gd name="T11" fmla="*/ 2147483647 h 212"/>
              <a:gd name="T12" fmla="*/ 2147483647 w 177"/>
              <a:gd name="T13" fmla="*/ 2147483647 h 212"/>
              <a:gd name="T14" fmla="*/ 2147483647 w 177"/>
              <a:gd name="T15" fmla="*/ 2147483647 h 212"/>
              <a:gd name="T16" fmla="*/ 2147483647 w 177"/>
              <a:gd name="T17" fmla="*/ 2147483647 h 212"/>
              <a:gd name="T18" fmla="*/ 2147483647 w 177"/>
              <a:gd name="T19" fmla="*/ 0 h 212"/>
              <a:gd name="T20" fmla="*/ 2147483647 w 177"/>
              <a:gd name="T21" fmla="*/ 2147483647 h 212"/>
              <a:gd name="T22" fmla="*/ 2147483647 w 177"/>
              <a:gd name="T23" fmla="*/ 2147483647 h 21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77" h="212">
                <a:moveTo>
                  <a:pt x="12" y="60"/>
                </a:moveTo>
                <a:cubicBezTo>
                  <a:pt x="21" y="94"/>
                  <a:pt x="32" y="84"/>
                  <a:pt x="42" y="114"/>
                </a:cubicBezTo>
                <a:cubicBezTo>
                  <a:pt x="45" y="138"/>
                  <a:pt x="36" y="212"/>
                  <a:pt x="66" y="168"/>
                </a:cubicBezTo>
                <a:cubicBezTo>
                  <a:pt x="72" y="143"/>
                  <a:pt x="84" y="127"/>
                  <a:pt x="90" y="102"/>
                </a:cubicBezTo>
                <a:cubicBezTo>
                  <a:pt x="92" y="110"/>
                  <a:pt x="94" y="118"/>
                  <a:pt x="96" y="126"/>
                </a:cubicBezTo>
                <a:cubicBezTo>
                  <a:pt x="100" y="138"/>
                  <a:pt x="108" y="162"/>
                  <a:pt x="108" y="162"/>
                </a:cubicBezTo>
                <a:cubicBezTo>
                  <a:pt x="116" y="84"/>
                  <a:pt x="105" y="114"/>
                  <a:pt x="150" y="84"/>
                </a:cubicBezTo>
                <a:cubicBezTo>
                  <a:pt x="158" y="53"/>
                  <a:pt x="177" y="31"/>
                  <a:pt x="138" y="18"/>
                </a:cubicBezTo>
                <a:cubicBezTo>
                  <a:pt x="83" y="36"/>
                  <a:pt x="116" y="38"/>
                  <a:pt x="90" y="12"/>
                </a:cubicBezTo>
                <a:cubicBezTo>
                  <a:pt x="85" y="7"/>
                  <a:pt x="78" y="4"/>
                  <a:pt x="72" y="0"/>
                </a:cubicBezTo>
                <a:cubicBezTo>
                  <a:pt x="44" y="28"/>
                  <a:pt x="54" y="34"/>
                  <a:pt x="12" y="42"/>
                </a:cubicBezTo>
                <a:cubicBezTo>
                  <a:pt x="5" y="62"/>
                  <a:pt x="0" y="60"/>
                  <a:pt x="12" y="6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0" name="Text Box 36"/>
          <p:cNvSpPr txBox="1">
            <a:spLocks noChangeArrowheads="1"/>
          </p:cNvSpPr>
          <p:nvPr/>
        </p:nvSpPr>
        <p:spPr bwMode="auto">
          <a:xfrm>
            <a:off x="1608138" y="3219450"/>
            <a:ext cx="762000" cy="39687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dist="91581" dir="2021404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/>
              <a:t>Play</a:t>
            </a:r>
          </a:p>
        </p:txBody>
      </p:sp>
      <p:pic>
        <p:nvPicPr>
          <p:cNvPr id="2" name="Picture 39" descr="den conCutou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057400"/>
            <a:ext cx="1074738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1638300" y="468313"/>
            <a:ext cx="8763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5" name="TextBox 40"/>
          <p:cNvSpPr txBox="1">
            <a:spLocks noChangeArrowheads="1"/>
          </p:cNvSpPr>
          <p:nvPr/>
        </p:nvSpPr>
        <p:spPr bwMode="auto">
          <a:xfrm>
            <a:off x="7453313" y="520700"/>
            <a:ext cx="8763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6" name="TextBox 41"/>
          <p:cNvSpPr txBox="1">
            <a:spLocks noChangeArrowheads="1"/>
          </p:cNvSpPr>
          <p:nvPr/>
        </p:nvSpPr>
        <p:spPr bwMode="auto">
          <a:xfrm>
            <a:off x="3281363" y="506413"/>
            <a:ext cx="6667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7" name="TextBox 42"/>
          <p:cNvSpPr txBox="1">
            <a:spLocks noChangeArrowheads="1"/>
          </p:cNvSpPr>
          <p:nvPr/>
        </p:nvSpPr>
        <p:spPr bwMode="auto">
          <a:xfrm>
            <a:off x="4114800" y="514350"/>
            <a:ext cx="6667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8" name="TextBox 43"/>
          <p:cNvSpPr txBox="1">
            <a:spLocks noChangeArrowheads="1"/>
          </p:cNvSpPr>
          <p:nvPr/>
        </p:nvSpPr>
        <p:spPr bwMode="auto">
          <a:xfrm>
            <a:off x="4849813" y="533400"/>
            <a:ext cx="666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9" name="TextBox 44"/>
          <p:cNvSpPr txBox="1">
            <a:spLocks noChangeArrowheads="1"/>
          </p:cNvSpPr>
          <p:nvPr/>
        </p:nvSpPr>
        <p:spPr bwMode="auto">
          <a:xfrm>
            <a:off x="5581650" y="533400"/>
            <a:ext cx="666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0" name="TextBox 45"/>
          <p:cNvSpPr txBox="1">
            <a:spLocks noChangeArrowheads="1"/>
          </p:cNvSpPr>
          <p:nvPr/>
        </p:nvSpPr>
        <p:spPr bwMode="auto">
          <a:xfrm>
            <a:off x="6267450" y="533400"/>
            <a:ext cx="666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49" name="Text Box 55">
            <a:hlinkClick r:id="rId2"/>
          </p:cNvPr>
          <p:cNvSpPr txBox="1">
            <a:spLocks noChangeArrowheads="1"/>
          </p:cNvSpPr>
          <p:nvPr/>
        </p:nvSpPr>
        <p:spPr bwMode="auto">
          <a:xfrm>
            <a:off x="-76201" y="5024734"/>
            <a:ext cx="7879711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</a:rPr>
              <a:t>C2: </a:t>
            </a:r>
            <a:r>
              <a:rPr lang="en-US" altLang="en-US" sz="2400" b="1" dirty="0" err="1" smtClean="0">
                <a:solidFill>
                  <a:srgbClr val="0000FF"/>
                </a:solidFill>
              </a:rPr>
              <a:t>Các</a:t>
            </a:r>
            <a:r>
              <a:rPr lang="en-US" altLang="en-US" sz="24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đinh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rơi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theo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thứ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tự</a:t>
            </a:r>
            <a:r>
              <a:rPr lang="en-US" altLang="en-US" sz="2400" b="1" dirty="0">
                <a:solidFill>
                  <a:srgbClr val="0000FF"/>
                </a:solidFill>
              </a:rPr>
              <a:t> a, b, c, d, e.</a:t>
            </a:r>
          </a:p>
        </p:txBody>
      </p:sp>
      <p:sp>
        <p:nvSpPr>
          <p:cNvPr id="53" name="Text Box 53"/>
          <p:cNvSpPr txBox="1">
            <a:spLocks noChangeArrowheads="1"/>
          </p:cNvSpPr>
          <p:nvPr/>
        </p:nvSpPr>
        <p:spPr bwMode="auto">
          <a:xfrm>
            <a:off x="-7938" y="4110335"/>
            <a:ext cx="7551738" cy="461665"/>
          </a:xfrm>
          <a:prstGeom prst="rect">
            <a:avLst/>
          </a:prstGeom>
          <a:solidFill>
            <a:srgbClr val="00B0F0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50838" indent="-3508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</a:rPr>
              <a:t>C1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: </a:t>
            </a:r>
            <a:r>
              <a:rPr lang="en-US" altLang="en-US" sz="2400" b="1" dirty="0" err="1"/>
              <a:t>Các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đinh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rơi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xuống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chứng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tỏ</a:t>
            </a:r>
            <a:r>
              <a:rPr lang="en-US" altLang="en-US" sz="2400" b="1" dirty="0"/>
              <a:t> </a:t>
            </a:r>
            <a:r>
              <a:rPr lang="en-US" altLang="en-US" dirty="0" err="1" smtClean="0"/>
              <a:t>điều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gì</a:t>
            </a:r>
            <a:r>
              <a:rPr lang="en-US" altLang="en-US" dirty="0" smtClean="0"/>
              <a:t>?</a:t>
            </a:r>
            <a:endParaRPr lang="en-US" altLang="en-US" sz="2400" b="1" dirty="0"/>
          </a:p>
        </p:txBody>
      </p:sp>
      <p:sp>
        <p:nvSpPr>
          <p:cNvPr id="48" name="Text Box 53"/>
          <p:cNvSpPr txBox="1">
            <a:spLocks noChangeArrowheads="1"/>
          </p:cNvSpPr>
          <p:nvPr/>
        </p:nvSpPr>
        <p:spPr bwMode="auto">
          <a:xfrm>
            <a:off x="-7938" y="3969603"/>
            <a:ext cx="7551738" cy="830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50838" indent="-3508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</a:rPr>
              <a:t>C1</a:t>
            </a:r>
            <a:r>
              <a:rPr lang="en-US" altLang="en-US" sz="2400" b="1" dirty="0" smtClean="0">
                <a:solidFill>
                  <a:srgbClr val="0000FF"/>
                </a:solidFill>
              </a:rPr>
              <a:t>: </a:t>
            </a:r>
            <a:r>
              <a:rPr lang="en-US" altLang="en-US" sz="2400" b="1" dirty="0" err="1">
                <a:solidFill>
                  <a:srgbClr val="0000FF"/>
                </a:solidFill>
              </a:rPr>
              <a:t>Các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đinh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rơi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xuống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chứng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tỏ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nhiệt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đã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truyền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đến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sáp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làm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sáp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nóng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chảy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ra</a:t>
            </a:r>
            <a:endParaRPr lang="en-US" altLang="en-US" sz="2400" b="1" dirty="0">
              <a:solidFill>
                <a:srgbClr val="0000FF"/>
              </a:solidFill>
            </a:endParaRPr>
          </a:p>
        </p:txBody>
      </p:sp>
      <p:sp>
        <p:nvSpPr>
          <p:cNvPr id="55" name="Text Box 45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5893978"/>
            <a:ext cx="8192250" cy="8309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FFFF00"/>
                </a:solidFill>
              </a:rPr>
              <a:t> </a:t>
            </a:r>
            <a:r>
              <a:rPr lang="en-US" altLang="en-US" sz="2400" b="1" dirty="0">
                <a:solidFill>
                  <a:srgbClr val="0000FF"/>
                </a:solidFill>
              </a:rPr>
              <a:t>C3: </a:t>
            </a:r>
            <a:r>
              <a:rPr lang="en-US" altLang="en-US" sz="2400" b="1" dirty="0" err="1">
                <a:solidFill>
                  <a:srgbClr val="0000FF"/>
                </a:solidFill>
              </a:rPr>
              <a:t>Chứng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tỏ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nhiệt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được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truyền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dần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từ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đầu</a:t>
            </a:r>
            <a:r>
              <a:rPr lang="en-US" altLang="en-US" sz="2400" b="1" dirty="0">
                <a:solidFill>
                  <a:srgbClr val="0000FF"/>
                </a:solidFill>
              </a:rPr>
              <a:t> A </a:t>
            </a:r>
            <a:r>
              <a:rPr lang="en-US" altLang="en-US" sz="2400" b="1" dirty="0" err="1">
                <a:solidFill>
                  <a:srgbClr val="0000FF"/>
                </a:solidFill>
              </a:rPr>
              <a:t>vào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đầu</a:t>
            </a:r>
            <a:r>
              <a:rPr lang="en-US" altLang="en-US" sz="2400" b="1" dirty="0">
                <a:solidFill>
                  <a:srgbClr val="0000FF"/>
                </a:solidFill>
              </a:rPr>
              <a:t> B </a:t>
            </a:r>
            <a:r>
              <a:rPr lang="en-US" altLang="en-US" sz="2400" b="1" dirty="0" err="1">
                <a:solidFill>
                  <a:srgbClr val="0000FF"/>
                </a:solidFill>
              </a:rPr>
              <a:t>của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thanh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đồng</a:t>
            </a:r>
            <a:r>
              <a:rPr lang="en-US" altLang="en-US" sz="2400" b="1" dirty="0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13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 nodeType="clickPar">
                      <p:stCondLst>
                        <p:cond delay="0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3.33333E-6 0.27778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9" presetID="10" presetClass="exit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3.33333E-6 0.26667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59" presetID="10" presetClass="exit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6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0 0.26667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69" presetID="10" presetClass="exit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7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3.33333E-6 0.27778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79" presetID="10" presetClass="exit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8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3.33333E-6 0.26667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00"/>
                  </p:tgtEl>
                </p:cond>
              </p:nextCondLst>
            </p:seq>
          </p:childTnLst>
        </p:cTn>
      </p:par>
    </p:tnLst>
    <p:bldLst>
      <p:bldP spid="54" grpId="0" animBg="1"/>
      <p:bldP spid="52" grpId="0" animBg="1"/>
      <p:bldP spid="11290" grpId="0" animBg="1"/>
      <p:bldP spid="11291" grpId="0" animBg="1"/>
      <p:bldP spid="11292" grpId="0" animBg="1"/>
      <p:bldP spid="11293" grpId="0" animBg="1"/>
      <p:bldP spid="11294" grpId="0" animBg="1"/>
      <p:bldP spid="11295" grpId="0" animBg="1"/>
      <p:bldP spid="11296" grpId="0" animBg="1"/>
      <p:bldP spid="11297" grpId="0" animBg="1"/>
      <p:bldP spid="11298" grpId="0" animBg="1"/>
      <p:bldP spid="11299" grpId="0" animBg="1"/>
      <p:bldP spid="49" grpId="0" animBg="1"/>
      <p:bldP spid="53" grpId="0" animBg="1"/>
      <p:bldP spid="48" grpId="0" animBg="1"/>
      <p:bldP spid="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6" name="Text Box 38"/>
          <p:cNvSpPr txBox="1">
            <a:spLocks noChangeArrowheads="1"/>
          </p:cNvSpPr>
          <p:nvPr/>
        </p:nvSpPr>
        <p:spPr bwMode="auto">
          <a:xfrm>
            <a:off x="152400" y="5334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u="sng" dirty="0" smtClean="0">
                <a:solidFill>
                  <a:srgbClr val="FF0000"/>
                </a:solidFill>
              </a:rPr>
              <a:t>1</a:t>
            </a:r>
            <a:r>
              <a:rPr lang="en-US" altLang="en-US" sz="2400" b="1" u="sng" dirty="0" smtClean="0">
                <a:solidFill>
                  <a:srgbClr val="FF0000"/>
                </a:solidFill>
              </a:rPr>
              <a:t>. </a:t>
            </a:r>
            <a:r>
              <a:rPr lang="en-US" altLang="en-US" sz="2400" b="1" u="sng" dirty="0">
                <a:solidFill>
                  <a:srgbClr val="FF0000"/>
                </a:solidFill>
              </a:rPr>
              <a:t>SỰ DẪN NHIỆT</a:t>
            </a:r>
          </a:p>
        </p:txBody>
      </p:sp>
      <p:sp>
        <p:nvSpPr>
          <p:cNvPr id="30767" name="Text Box 4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62000" y="1196876"/>
            <a:ext cx="8001000" cy="1569660"/>
          </a:xfrm>
          <a:prstGeom prst="rect">
            <a:avLst/>
          </a:prstGeom>
          <a:solidFill>
            <a:srgbClr val="FFFFCC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3600" b="1" dirty="0" smtClean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3000" b="1" u="sng" dirty="0" err="1">
                <a:solidFill>
                  <a:srgbClr val="FF0000"/>
                </a:solidFill>
                <a:latin typeface="Tahoma" panose="020B0604030504040204" pitchFamily="34" charset="0"/>
              </a:rPr>
              <a:t>Kết</a:t>
            </a:r>
            <a:r>
              <a:rPr lang="en-US" altLang="en-US" sz="3000" b="1" u="sng"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3000" b="1" u="sng" dirty="0" err="1" smtClean="0">
                <a:solidFill>
                  <a:srgbClr val="FF0000"/>
                </a:solidFill>
                <a:latin typeface="Tahoma" panose="020B0604030504040204" pitchFamily="34" charset="0"/>
              </a:rPr>
              <a:t>luận</a:t>
            </a:r>
            <a:r>
              <a:rPr lang="en-US" altLang="en-US" sz="3000" b="1" dirty="0" smtClean="0">
                <a:latin typeface="Tahoma" panose="020B0604030504040204" pitchFamily="34" charset="0"/>
              </a:rPr>
              <a:t>: </a:t>
            </a:r>
            <a:r>
              <a:rPr lang="en-US" altLang="en-US" sz="3000" b="1" dirty="0" err="1" smtClean="0">
                <a:latin typeface="Tahoma" panose="020B0604030504040204" pitchFamily="34" charset="0"/>
              </a:rPr>
              <a:t>Dẫn</a:t>
            </a:r>
            <a:r>
              <a:rPr lang="en-US" altLang="en-US" sz="3000" b="1" dirty="0" smtClean="0">
                <a:latin typeface="Tahoma" panose="020B0604030504040204" pitchFamily="34" charset="0"/>
              </a:rPr>
              <a:t> </a:t>
            </a:r>
            <a:r>
              <a:rPr lang="en-US" altLang="en-US" sz="3000" b="1" dirty="0" err="1">
                <a:latin typeface="Tahoma" panose="020B0604030504040204" pitchFamily="34" charset="0"/>
              </a:rPr>
              <a:t>nhiệt</a:t>
            </a:r>
            <a:r>
              <a:rPr lang="en-US" altLang="en-US" sz="3000" b="1" dirty="0">
                <a:latin typeface="Tahoma" panose="020B0604030504040204" pitchFamily="34" charset="0"/>
              </a:rPr>
              <a:t> </a:t>
            </a:r>
            <a:r>
              <a:rPr lang="en-US" altLang="en-US" sz="3000" b="1" dirty="0" err="1">
                <a:latin typeface="Tahoma" panose="020B0604030504040204" pitchFamily="34" charset="0"/>
              </a:rPr>
              <a:t>là</a:t>
            </a:r>
            <a:r>
              <a:rPr lang="en-US" altLang="en-US" sz="3000" b="1" dirty="0">
                <a:latin typeface="Tahoma" panose="020B0604030504040204" pitchFamily="34" charset="0"/>
              </a:rPr>
              <a:t> </a:t>
            </a:r>
            <a:r>
              <a:rPr lang="en-US" altLang="en-US" sz="3000" b="1" dirty="0" err="1">
                <a:latin typeface="Tahoma" panose="020B0604030504040204" pitchFamily="34" charset="0"/>
              </a:rPr>
              <a:t>sự</a:t>
            </a:r>
            <a:r>
              <a:rPr lang="en-US" altLang="en-US" sz="3000" b="1" dirty="0">
                <a:latin typeface="Tahoma" panose="020B0604030504040204" pitchFamily="34" charset="0"/>
              </a:rPr>
              <a:t> </a:t>
            </a:r>
            <a:r>
              <a:rPr lang="en-US" altLang="en-US" sz="3000" b="1" dirty="0" err="1">
                <a:latin typeface="Tahoma" panose="020B0604030504040204" pitchFamily="34" charset="0"/>
              </a:rPr>
              <a:t>truyền</a:t>
            </a:r>
            <a:r>
              <a:rPr lang="en-US" altLang="en-US" sz="3000" b="1" dirty="0">
                <a:latin typeface="Tahoma" panose="020B0604030504040204" pitchFamily="34" charset="0"/>
              </a:rPr>
              <a:t> </a:t>
            </a:r>
            <a:r>
              <a:rPr lang="en-US" altLang="en-US" sz="3000" b="1" dirty="0" err="1">
                <a:latin typeface="Tahoma" panose="020B0604030504040204" pitchFamily="34" charset="0"/>
              </a:rPr>
              <a:t>nhiệt</a:t>
            </a:r>
            <a:r>
              <a:rPr lang="en-US" altLang="en-US" sz="3000" b="1" dirty="0">
                <a:latin typeface="Tahoma" panose="020B0604030504040204" pitchFamily="34" charset="0"/>
              </a:rPr>
              <a:t> </a:t>
            </a:r>
            <a:r>
              <a:rPr lang="en-US" altLang="en-US" sz="3000" b="1" dirty="0" err="1">
                <a:latin typeface="Tahoma" panose="020B0604030504040204" pitchFamily="34" charset="0"/>
              </a:rPr>
              <a:t>năng</a:t>
            </a:r>
            <a:r>
              <a:rPr lang="en-US" altLang="en-US" sz="3000" b="1" dirty="0">
                <a:latin typeface="Tahoma" panose="020B0604030504040204" pitchFamily="34" charset="0"/>
              </a:rPr>
              <a:t> </a:t>
            </a:r>
            <a:r>
              <a:rPr lang="en-US" altLang="en-US" sz="3000" b="1" dirty="0" err="1">
                <a:latin typeface="Tahoma" panose="020B0604030504040204" pitchFamily="34" charset="0"/>
              </a:rPr>
              <a:t>từ</a:t>
            </a:r>
            <a:r>
              <a:rPr lang="en-US" altLang="en-US" sz="3000" b="1" dirty="0">
                <a:latin typeface="Tahoma" panose="020B0604030504040204" pitchFamily="34" charset="0"/>
              </a:rPr>
              <a:t> </a:t>
            </a:r>
            <a:r>
              <a:rPr lang="en-US" altLang="en-US" sz="3000" b="1" dirty="0" err="1">
                <a:latin typeface="Tahoma" panose="020B0604030504040204" pitchFamily="34" charset="0"/>
              </a:rPr>
              <a:t>phần</a:t>
            </a:r>
            <a:r>
              <a:rPr lang="en-US" altLang="en-US" sz="3000" b="1" dirty="0">
                <a:latin typeface="Tahoma" panose="020B0604030504040204" pitchFamily="34" charset="0"/>
              </a:rPr>
              <a:t> </a:t>
            </a:r>
            <a:r>
              <a:rPr lang="en-US" altLang="en-US" sz="3000" b="1" dirty="0" err="1">
                <a:latin typeface="Tahoma" panose="020B0604030504040204" pitchFamily="34" charset="0"/>
              </a:rPr>
              <a:t>này</a:t>
            </a:r>
            <a:r>
              <a:rPr lang="en-US" altLang="en-US" sz="3000" b="1" dirty="0">
                <a:latin typeface="Tahoma" panose="020B0604030504040204" pitchFamily="34" charset="0"/>
              </a:rPr>
              <a:t> sang </a:t>
            </a:r>
            <a:r>
              <a:rPr lang="en-US" altLang="en-US" sz="3000" b="1" dirty="0" err="1">
                <a:latin typeface="Tahoma" panose="020B0604030504040204" pitchFamily="34" charset="0"/>
              </a:rPr>
              <a:t>phần</a:t>
            </a:r>
            <a:r>
              <a:rPr lang="en-US" altLang="en-US" sz="3000" b="1" dirty="0">
                <a:latin typeface="Tahoma" panose="020B0604030504040204" pitchFamily="34" charset="0"/>
              </a:rPr>
              <a:t> </a:t>
            </a:r>
            <a:r>
              <a:rPr lang="en-US" altLang="en-US" sz="3000" b="1" dirty="0" err="1">
                <a:latin typeface="Tahoma" panose="020B0604030504040204" pitchFamily="34" charset="0"/>
              </a:rPr>
              <a:t>khác</a:t>
            </a:r>
            <a:r>
              <a:rPr lang="en-US" altLang="en-US" sz="3000" b="1" dirty="0">
                <a:latin typeface="Tahoma" panose="020B0604030504040204" pitchFamily="34" charset="0"/>
              </a:rPr>
              <a:t> </a:t>
            </a:r>
            <a:r>
              <a:rPr lang="en-US" altLang="en-US" sz="3000" b="1" dirty="0" err="1">
                <a:latin typeface="Tahoma" panose="020B0604030504040204" pitchFamily="34" charset="0"/>
              </a:rPr>
              <a:t>của</a:t>
            </a:r>
            <a:r>
              <a:rPr lang="en-US" altLang="en-US" sz="3000" b="1" dirty="0">
                <a:latin typeface="Tahoma" panose="020B0604030504040204" pitchFamily="34" charset="0"/>
              </a:rPr>
              <a:t> </a:t>
            </a:r>
            <a:r>
              <a:rPr lang="en-US" altLang="en-US" sz="3000" b="1" dirty="0" err="1">
                <a:latin typeface="Tahoma" panose="020B0604030504040204" pitchFamily="34" charset="0"/>
              </a:rPr>
              <a:t>một</a:t>
            </a:r>
            <a:r>
              <a:rPr lang="en-US" altLang="en-US" sz="3000" b="1" dirty="0">
                <a:latin typeface="Tahoma" panose="020B0604030504040204" pitchFamily="34" charset="0"/>
              </a:rPr>
              <a:t> </a:t>
            </a:r>
            <a:r>
              <a:rPr lang="en-US" altLang="en-US" sz="3000" b="1" dirty="0" err="1">
                <a:latin typeface="Tahoma" panose="020B0604030504040204" pitchFamily="34" charset="0"/>
              </a:rPr>
              <a:t>vật</a:t>
            </a:r>
            <a:r>
              <a:rPr lang="en-US" altLang="en-US" sz="3000" b="1" dirty="0">
                <a:latin typeface="Tahoma" panose="020B0604030504040204" pitchFamily="34" charset="0"/>
              </a:rPr>
              <a:t> </a:t>
            </a:r>
            <a:r>
              <a:rPr lang="en-US" altLang="en-US" sz="3000" b="1" dirty="0" err="1">
                <a:latin typeface="Tahoma" panose="020B0604030504040204" pitchFamily="34" charset="0"/>
              </a:rPr>
              <a:t>hoặc</a:t>
            </a:r>
            <a:r>
              <a:rPr lang="en-US" altLang="en-US" sz="3000" b="1" dirty="0">
                <a:latin typeface="Tahoma" panose="020B0604030504040204" pitchFamily="34" charset="0"/>
              </a:rPr>
              <a:t> </a:t>
            </a:r>
            <a:r>
              <a:rPr lang="en-US" altLang="en-US" sz="3000" b="1" dirty="0" err="1">
                <a:latin typeface="Tahoma" panose="020B0604030504040204" pitchFamily="34" charset="0"/>
              </a:rPr>
              <a:t>từ</a:t>
            </a:r>
            <a:r>
              <a:rPr lang="en-US" altLang="en-US" sz="3000" b="1" dirty="0">
                <a:latin typeface="Tahoma" panose="020B0604030504040204" pitchFamily="34" charset="0"/>
              </a:rPr>
              <a:t> </a:t>
            </a:r>
            <a:r>
              <a:rPr lang="en-US" altLang="en-US" sz="3000" b="1" dirty="0" err="1">
                <a:latin typeface="Tahoma" panose="020B0604030504040204" pitchFamily="34" charset="0"/>
              </a:rPr>
              <a:t>vật</a:t>
            </a:r>
            <a:r>
              <a:rPr lang="en-US" altLang="en-US" sz="3000" b="1" dirty="0">
                <a:latin typeface="Tahoma" panose="020B0604030504040204" pitchFamily="34" charset="0"/>
              </a:rPr>
              <a:t> </a:t>
            </a:r>
            <a:r>
              <a:rPr lang="en-US" altLang="en-US" sz="3000" b="1" dirty="0" err="1">
                <a:latin typeface="Tahoma" panose="020B0604030504040204" pitchFamily="34" charset="0"/>
              </a:rPr>
              <a:t>này</a:t>
            </a:r>
            <a:r>
              <a:rPr lang="en-US" altLang="en-US" sz="3000" b="1" dirty="0">
                <a:latin typeface="Tahoma" panose="020B0604030504040204" pitchFamily="34" charset="0"/>
              </a:rPr>
              <a:t> sang </a:t>
            </a:r>
            <a:r>
              <a:rPr lang="en-US" altLang="en-US" sz="3000" b="1" dirty="0" err="1">
                <a:latin typeface="Tahoma" panose="020B0604030504040204" pitchFamily="34" charset="0"/>
              </a:rPr>
              <a:t>vật</a:t>
            </a:r>
            <a:r>
              <a:rPr lang="en-US" altLang="en-US" sz="3000" b="1" dirty="0">
                <a:latin typeface="Tahoma" panose="020B0604030504040204" pitchFamily="34" charset="0"/>
              </a:rPr>
              <a:t> </a:t>
            </a:r>
            <a:r>
              <a:rPr lang="en-US" altLang="en-US" sz="3000" b="1" dirty="0" err="1">
                <a:latin typeface="Tahoma" panose="020B0604030504040204" pitchFamily="34" charset="0"/>
              </a:rPr>
              <a:t>khác</a:t>
            </a:r>
            <a:r>
              <a:rPr lang="en-US" altLang="en-US" sz="3000" b="1" dirty="0">
                <a:latin typeface="Tahoma" panose="020B0604030504040204" pitchFamily="34" charset="0"/>
              </a:rPr>
              <a:t>.</a:t>
            </a:r>
            <a:endParaRPr lang="en-US" altLang="en-US" sz="3000" b="1" i="1" u="sng" dirty="0">
              <a:latin typeface="Tahoma" panose="020B0604030504040204" pitchFamily="34" charset="0"/>
            </a:endParaRP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-28575" y="762000"/>
            <a:ext cx="762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7" tIns="45714" rIns="91427" bIns="45714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b="0" dirty="0">
                <a:solidFill>
                  <a:srgbClr val="FF3300"/>
                </a:solidFill>
                <a:sym typeface="Wingdings" panose="05000000000000000000" pitchFamily="2" charset="2"/>
              </a:rPr>
              <a:t></a:t>
            </a:r>
            <a:endParaRPr lang="en-US" altLang="en-US" sz="6000" b="0" dirty="0">
              <a:solidFill>
                <a:srgbClr val="FF3300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93728" y="10180"/>
            <a:ext cx="424782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u="sng" dirty="0" smtClean="0">
                <a:solidFill>
                  <a:srgbClr val="0000CC"/>
                </a:solidFill>
              </a:rPr>
              <a:t>I. DẪN NHIỆT</a:t>
            </a:r>
            <a:endParaRPr lang="en-US" altLang="en-US" sz="2800" u="sng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78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13"/>
          <p:cNvSpPr>
            <a:spLocks noChangeShapeType="1"/>
          </p:cNvSpPr>
          <p:nvPr/>
        </p:nvSpPr>
        <p:spPr bwMode="auto">
          <a:xfrm flipH="1">
            <a:off x="4478704" y="1111277"/>
            <a:ext cx="17096" cy="31559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" name="Text Box 15"/>
          <p:cNvSpPr txBox="1">
            <a:spLocks noChangeArrowheads="1"/>
          </p:cNvSpPr>
          <p:nvPr/>
        </p:nvSpPr>
        <p:spPr bwMode="auto">
          <a:xfrm>
            <a:off x="39175" y="528935"/>
            <a:ext cx="71675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65138" indent="-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2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. </a:t>
            </a:r>
            <a:r>
              <a:rPr lang="en-US" altLang="en-US" sz="2400" b="1" dirty="0">
                <a:solidFill>
                  <a:srgbClr val="FF0000"/>
                </a:solidFill>
              </a:rPr>
              <a:t>TÍNH DẪN NHIỆT CỦA CÁC CHẤT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268281" y="1554540"/>
            <a:ext cx="411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400" b="1" dirty="0" smtClean="0"/>
              <a:t> </a:t>
            </a:r>
            <a:r>
              <a:rPr lang="en-US" altLang="en-US" sz="2400" b="1" dirty="0" err="1"/>
              <a:t>Tìm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hiểu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sự</a:t>
            </a:r>
            <a:r>
              <a:rPr lang="en-US" altLang="en-US" sz="2400" b="1" dirty="0"/>
              <a:t>  </a:t>
            </a:r>
            <a:r>
              <a:rPr lang="en-US" altLang="en-US" sz="2400" b="1" dirty="0" err="1"/>
              <a:t>dẫn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nhiệt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của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các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chất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rắn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khác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nhau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có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giống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nhau</a:t>
            </a:r>
            <a:r>
              <a:rPr lang="en-US" altLang="en-US" sz="2400" b="1" dirty="0"/>
              <a:t> hay </a:t>
            </a:r>
            <a:r>
              <a:rPr lang="en-US" altLang="en-US" sz="2400" b="1" dirty="0" err="1" smtClean="0"/>
              <a:t>khác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nhau</a:t>
            </a:r>
            <a:r>
              <a:rPr lang="en-US" altLang="en-US" sz="2400" b="1" dirty="0" smtClean="0"/>
              <a:t>.</a:t>
            </a:r>
            <a:endParaRPr lang="en-US" altLang="en-US" sz="2400" b="1" dirty="0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304800" y="3829050"/>
            <a:ext cx="77724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400" b="1" dirty="0" smtClean="0">
                <a:latin typeface="Tahoma" panose="020B0604030504040204" pitchFamily="34" charset="0"/>
              </a:rPr>
              <a:t>+ </a:t>
            </a:r>
            <a:r>
              <a:rPr lang="en-US" altLang="en-US" sz="2400" b="1" dirty="0" err="1">
                <a:latin typeface="Tahoma" panose="020B0604030504040204" pitchFamily="34" charset="0"/>
              </a:rPr>
              <a:t>Giá</a:t>
            </a:r>
            <a:r>
              <a:rPr lang="en-US" altLang="en-US" sz="2400" b="1" dirty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>
                <a:latin typeface="Tahoma" panose="020B0604030504040204" pitchFamily="34" charset="0"/>
              </a:rPr>
              <a:t>thí</a:t>
            </a:r>
            <a:r>
              <a:rPr lang="en-US" altLang="en-US" sz="2400" b="1" dirty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>
                <a:latin typeface="Tahoma" panose="020B0604030504040204" pitchFamily="34" charset="0"/>
              </a:rPr>
              <a:t>nghiệm</a:t>
            </a:r>
            <a:r>
              <a:rPr lang="en-US" altLang="en-US" sz="2400" b="1" dirty="0">
                <a:latin typeface="Tahoma" panose="020B0604030504040204" pitchFamily="34" charset="0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n-US" altLang="en-US" sz="2400" b="1" dirty="0">
                <a:latin typeface="Tahoma" panose="020B0604030504040204" pitchFamily="34" charset="0"/>
              </a:rPr>
              <a:t>+ Ba </a:t>
            </a:r>
            <a:r>
              <a:rPr lang="en-US" altLang="en-US" sz="2400" b="1" dirty="0" err="1">
                <a:latin typeface="Tahoma" panose="020B0604030504040204" pitchFamily="34" charset="0"/>
              </a:rPr>
              <a:t>thanh</a:t>
            </a:r>
            <a:r>
              <a:rPr lang="en-US" altLang="en-US" sz="2400" b="1" dirty="0">
                <a:latin typeface="Tahoma" panose="020B0604030504040204" pitchFamily="34" charset="0"/>
              </a:rPr>
              <a:t>: </a:t>
            </a:r>
            <a:r>
              <a:rPr lang="en-US" altLang="en-US" sz="2400" b="1" dirty="0" err="1">
                <a:latin typeface="Tahoma" panose="020B0604030504040204" pitchFamily="34" charset="0"/>
              </a:rPr>
              <a:t>Đồng</a:t>
            </a:r>
            <a:r>
              <a:rPr lang="en-US" altLang="en-US" sz="2400" b="1" dirty="0">
                <a:latin typeface="Tahoma" panose="020B0604030504040204" pitchFamily="34" charset="0"/>
              </a:rPr>
              <a:t>, </a:t>
            </a:r>
            <a:r>
              <a:rPr lang="en-US" altLang="en-US" sz="2400" b="1" dirty="0" err="1">
                <a:latin typeface="Tahoma" panose="020B0604030504040204" pitchFamily="34" charset="0"/>
              </a:rPr>
              <a:t>nhôm</a:t>
            </a:r>
            <a:r>
              <a:rPr lang="en-US" altLang="en-US" sz="2400" b="1" dirty="0">
                <a:latin typeface="Tahoma" panose="020B0604030504040204" pitchFamily="34" charset="0"/>
              </a:rPr>
              <a:t>, </a:t>
            </a:r>
            <a:r>
              <a:rPr lang="en-US" altLang="en-US" sz="2400" b="1" dirty="0" err="1">
                <a:latin typeface="Tahoma" panose="020B0604030504040204" pitchFamily="34" charset="0"/>
              </a:rPr>
              <a:t>thuỷ</a:t>
            </a:r>
            <a:r>
              <a:rPr lang="en-US" altLang="en-US" sz="2400" b="1" dirty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>
                <a:latin typeface="Tahoma" panose="020B0604030504040204" pitchFamily="34" charset="0"/>
              </a:rPr>
              <a:t>tinh</a:t>
            </a:r>
            <a:r>
              <a:rPr lang="en-US" altLang="en-US" sz="2400" b="1" dirty="0">
                <a:latin typeface="Tahoma" panose="020B0604030504040204" pitchFamily="34" charset="0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n-US" altLang="en-US" sz="2400" b="1" dirty="0">
                <a:latin typeface="Tahoma" panose="020B0604030504040204" pitchFamily="34" charset="0"/>
              </a:rPr>
              <a:t>+ </a:t>
            </a:r>
            <a:r>
              <a:rPr lang="en-US" altLang="en-US" sz="2400" b="1" dirty="0" err="1">
                <a:latin typeface="Tahoma" panose="020B0604030504040204" pitchFamily="34" charset="0"/>
              </a:rPr>
              <a:t>Các</a:t>
            </a:r>
            <a:r>
              <a:rPr lang="en-US" altLang="en-US" sz="2400" b="1" dirty="0">
                <a:latin typeface="Tahoma" panose="020B0604030504040204" pitchFamily="34" charset="0"/>
              </a:rPr>
              <a:t>  </a:t>
            </a:r>
            <a:r>
              <a:rPr lang="en-US" altLang="en-US" sz="2400" b="1" dirty="0" err="1">
                <a:latin typeface="Tahoma" panose="020B0604030504040204" pitchFamily="34" charset="0"/>
              </a:rPr>
              <a:t>đinh</a:t>
            </a:r>
            <a:r>
              <a:rPr lang="en-US" altLang="en-US" sz="2400" b="1" dirty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>
                <a:latin typeface="Tahoma" panose="020B0604030504040204" pitchFamily="34" charset="0"/>
              </a:rPr>
              <a:t>ghim</a:t>
            </a:r>
            <a:r>
              <a:rPr lang="en-US" altLang="en-US" sz="2400" b="1" dirty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>
                <a:latin typeface="Tahoma" panose="020B0604030504040204" pitchFamily="34" charset="0"/>
              </a:rPr>
              <a:t>được</a:t>
            </a:r>
            <a:r>
              <a:rPr lang="en-US" altLang="en-US" sz="2400" b="1" dirty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>
                <a:latin typeface="Tahoma" panose="020B0604030504040204" pitchFamily="34" charset="0"/>
              </a:rPr>
              <a:t>gắn</a:t>
            </a:r>
            <a:r>
              <a:rPr lang="en-US" altLang="en-US" sz="2400" b="1" dirty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>
                <a:latin typeface="Tahoma" panose="020B0604030504040204" pitchFamily="34" charset="0"/>
              </a:rPr>
              <a:t>bằng</a:t>
            </a:r>
            <a:r>
              <a:rPr lang="en-US" altLang="en-US" sz="2400" b="1" dirty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>
                <a:latin typeface="Tahoma" panose="020B0604030504040204" pitchFamily="34" charset="0"/>
              </a:rPr>
              <a:t>sáp</a:t>
            </a:r>
            <a:endParaRPr lang="en-US" altLang="en-US" sz="2400" b="1" dirty="0">
              <a:latin typeface="Tahoma" panose="020B0604030504040204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n-US" altLang="en-US" sz="2400" b="1" dirty="0">
                <a:latin typeface="Tahoma" panose="020B0604030504040204" pitchFamily="34" charset="0"/>
              </a:rPr>
              <a:t>+ </a:t>
            </a:r>
            <a:r>
              <a:rPr lang="en-US" altLang="en-US" sz="2400" b="1" dirty="0" err="1">
                <a:latin typeface="Tahoma" panose="020B0604030504040204" pitchFamily="34" charset="0"/>
              </a:rPr>
              <a:t>Đèn</a:t>
            </a:r>
            <a:r>
              <a:rPr lang="en-US" altLang="en-US" sz="2400" b="1" dirty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>
                <a:latin typeface="Tahoma" panose="020B0604030504040204" pitchFamily="34" charset="0"/>
              </a:rPr>
              <a:t>cồn</a:t>
            </a:r>
            <a:r>
              <a:rPr lang="en-US" altLang="en-US" sz="2400" b="1" dirty="0">
                <a:latin typeface="Tahoma" panose="020B0604030504040204" pitchFamily="34" charset="0"/>
              </a:rPr>
              <a:t>.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304800" y="9906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dirty="0" err="1">
                <a:solidFill>
                  <a:srgbClr val="0000FF"/>
                </a:solidFill>
              </a:rPr>
              <a:t>Mục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</a:rPr>
              <a:t>đích</a:t>
            </a:r>
            <a:r>
              <a:rPr lang="en-US" altLang="en-US" sz="24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thí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</a:rPr>
              <a:t>nghiệm</a:t>
            </a:r>
            <a:r>
              <a:rPr lang="en-US" altLang="en-US" dirty="0" smtClean="0">
                <a:solidFill>
                  <a:srgbClr val="0000FF"/>
                </a:solidFill>
              </a:rPr>
              <a:t>: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endParaRPr lang="en-US" altLang="en-US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304800" y="3308323"/>
            <a:ext cx="4127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400" b="1" dirty="0" err="1">
                <a:solidFill>
                  <a:srgbClr val="0000FF"/>
                </a:solidFill>
              </a:rPr>
              <a:t>Dụng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cụ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thí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</a:rPr>
              <a:t>nghiệm</a:t>
            </a:r>
            <a:r>
              <a:rPr lang="en-US" altLang="en-US" dirty="0" smtClean="0">
                <a:solidFill>
                  <a:srgbClr val="0000FF"/>
                </a:solidFill>
              </a:rPr>
              <a:t>:</a:t>
            </a:r>
            <a:endParaRPr lang="en-US" altLang="en-US" sz="2400" b="1" dirty="0">
              <a:solidFill>
                <a:srgbClr val="0000FF"/>
              </a:solidFill>
            </a:endParaRPr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6269121" y="3622032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 err="1">
                <a:solidFill>
                  <a:srgbClr val="008000"/>
                </a:solidFill>
              </a:rPr>
              <a:t>Hình</a:t>
            </a:r>
            <a:r>
              <a:rPr lang="en-US" altLang="en-US" sz="2400" b="1" dirty="0">
                <a:solidFill>
                  <a:srgbClr val="008000"/>
                </a:solidFill>
              </a:rPr>
              <a:t> 22.2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953000" y="958850"/>
            <a:ext cx="4038600" cy="2654300"/>
            <a:chOff x="1270000" y="1511300"/>
            <a:chExt cx="5928457" cy="4114800"/>
          </a:xfrm>
        </p:grpSpPr>
        <p:grpSp>
          <p:nvGrpSpPr>
            <p:cNvPr id="16" name="Group 4"/>
            <p:cNvGrpSpPr>
              <a:grpSpLocks/>
            </p:cNvGrpSpPr>
            <p:nvPr/>
          </p:nvGrpSpPr>
          <p:grpSpPr bwMode="auto">
            <a:xfrm>
              <a:off x="4546600" y="2730500"/>
              <a:ext cx="152400" cy="762000"/>
              <a:chOff x="1432" y="1824"/>
              <a:chExt cx="264" cy="1536"/>
            </a:xfrm>
          </p:grpSpPr>
          <p:sp>
            <p:nvSpPr>
              <p:cNvPr id="50" name="AutoShape 5"/>
              <p:cNvSpPr>
                <a:spLocks noChangeArrowheads="1"/>
              </p:cNvSpPr>
              <p:nvPr/>
            </p:nvSpPr>
            <p:spPr bwMode="auto">
              <a:xfrm rot="10800000">
                <a:off x="1487" y="2832"/>
                <a:ext cx="146" cy="528"/>
              </a:xfrm>
              <a:prstGeom prst="triangle">
                <a:avLst>
                  <a:gd name="adj" fmla="val 50000"/>
                </a:avLst>
              </a:prstGeom>
              <a:gradFill rotWithShape="1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51" name="Rectangle 6"/>
              <p:cNvSpPr>
                <a:spLocks noChangeArrowheads="1"/>
              </p:cNvSpPr>
              <p:nvPr/>
            </p:nvSpPr>
            <p:spPr bwMode="auto">
              <a:xfrm>
                <a:off x="1487" y="1920"/>
                <a:ext cx="146" cy="912"/>
              </a:xfrm>
              <a:prstGeom prst="rect">
                <a:avLst/>
              </a:prstGeom>
              <a:gradFill rotWithShape="1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52" name="Oval 7"/>
              <p:cNvSpPr>
                <a:spLocks noChangeArrowheads="1"/>
              </p:cNvSpPr>
              <p:nvPr/>
            </p:nvSpPr>
            <p:spPr bwMode="auto">
              <a:xfrm>
                <a:off x="1432" y="1824"/>
                <a:ext cx="264" cy="136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Garamond" panose="02020404030301010803" pitchFamily="18" charset="0"/>
                </a:endParaRPr>
              </a:p>
            </p:txBody>
          </p:sp>
        </p:grpSp>
        <p:sp>
          <p:nvSpPr>
            <p:cNvPr id="17" name="AutoShape 8"/>
            <p:cNvSpPr>
              <a:spLocks noChangeArrowheads="1"/>
            </p:cNvSpPr>
            <p:nvPr/>
          </p:nvSpPr>
          <p:spPr bwMode="auto">
            <a:xfrm rot="4696460" flipH="1">
              <a:off x="4513263" y="1747838"/>
              <a:ext cx="152400" cy="1905000"/>
            </a:xfrm>
            <a:prstGeom prst="can">
              <a:avLst>
                <a:gd name="adj" fmla="val 27720"/>
              </a:avLst>
            </a:prstGeom>
            <a:gradFill rotWithShape="1">
              <a:gsLst>
                <a:gs pos="0">
                  <a:srgbClr val="CC0000"/>
                </a:gs>
                <a:gs pos="50000">
                  <a:schemeClr val="bg1"/>
                </a:gs>
                <a:gs pos="100000">
                  <a:srgbClr val="CC0000"/>
                </a:gs>
              </a:gsLst>
              <a:lin ang="0" scaled="1"/>
            </a:gra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8" name="AutoShape 9"/>
            <p:cNvSpPr>
              <a:spLocks noChangeArrowheads="1"/>
            </p:cNvSpPr>
            <p:nvPr/>
          </p:nvSpPr>
          <p:spPr bwMode="auto">
            <a:xfrm>
              <a:off x="1270000" y="4711700"/>
              <a:ext cx="2971800" cy="914400"/>
            </a:xfrm>
            <a:prstGeom prst="cube">
              <a:avLst>
                <a:gd name="adj" fmla="val 66148"/>
              </a:avLst>
            </a:prstGeom>
            <a:gradFill rotWithShape="1">
              <a:gsLst>
                <a:gs pos="0">
                  <a:schemeClr val="tx1"/>
                </a:gs>
                <a:gs pos="50000">
                  <a:schemeClr val="bg2"/>
                </a:gs>
                <a:gs pos="100000">
                  <a:schemeClr val="tx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20" name="Group 11"/>
            <p:cNvGrpSpPr>
              <a:grpSpLocks/>
            </p:cNvGrpSpPr>
            <p:nvPr/>
          </p:nvGrpSpPr>
          <p:grpSpPr bwMode="auto">
            <a:xfrm>
              <a:off x="1346200" y="1511300"/>
              <a:ext cx="2438400" cy="3505200"/>
              <a:chOff x="816" y="768"/>
              <a:chExt cx="1536" cy="2208"/>
            </a:xfrm>
            <a:solidFill>
              <a:schemeClr val="accent6">
                <a:lumMod val="75000"/>
              </a:schemeClr>
            </a:solidFill>
          </p:grpSpPr>
          <p:grpSp>
            <p:nvGrpSpPr>
              <p:cNvPr id="41" name="Group 12"/>
              <p:cNvGrpSpPr>
                <a:grpSpLocks/>
              </p:cNvGrpSpPr>
              <p:nvPr/>
            </p:nvGrpSpPr>
            <p:grpSpPr bwMode="auto">
              <a:xfrm>
                <a:off x="816" y="1536"/>
                <a:ext cx="336" cy="240"/>
                <a:chOff x="576" y="1728"/>
                <a:chExt cx="336" cy="240"/>
              </a:xfrm>
              <a:grpFill/>
            </p:grpSpPr>
            <p:sp>
              <p:nvSpPr>
                <p:cNvPr id="47" name="AutoShape 13"/>
                <p:cNvSpPr>
                  <a:spLocks noChangeArrowheads="1"/>
                </p:cNvSpPr>
                <p:nvPr/>
              </p:nvSpPr>
              <p:spPr bwMode="auto">
                <a:xfrm rot="5400000" flipH="1">
                  <a:off x="528" y="1776"/>
                  <a:ext cx="240" cy="144"/>
                </a:xfrm>
                <a:prstGeom prst="can">
                  <a:avLst>
                    <a:gd name="adj" fmla="val 36106"/>
                  </a:avLst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8" name="AutoShape 14"/>
                <p:cNvSpPr>
                  <a:spLocks noChangeArrowheads="1"/>
                </p:cNvSpPr>
                <p:nvPr/>
              </p:nvSpPr>
              <p:spPr bwMode="auto">
                <a:xfrm rot="5400000" flipH="1">
                  <a:off x="672" y="1800"/>
                  <a:ext cx="144" cy="96"/>
                </a:xfrm>
                <a:prstGeom prst="can">
                  <a:avLst>
                    <a:gd name="adj" fmla="val 36111"/>
                  </a:avLst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9" name="AutoShape 15"/>
                <p:cNvSpPr>
                  <a:spLocks noChangeArrowheads="1"/>
                </p:cNvSpPr>
                <p:nvPr/>
              </p:nvSpPr>
              <p:spPr bwMode="auto">
                <a:xfrm rot="5400000">
                  <a:off x="816" y="1776"/>
                  <a:ext cx="48" cy="144"/>
                </a:xfrm>
                <a:prstGeom prst="can">
                  <a:avLst>
                    <a:gd name="adj" fmla="val 25000"/>
                  </a:avLst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42" name="AutoShape 16"/>
              <p:cNvSpPr>
                <a:spLocks noChangeArrowheads="1"/>
              </p:cNvSpPr>
              <p:nvPr/>
            </p:nvSpPr>
            <p:spPr bwMode="auto">
              <a:xfrm>
                <a:off x="1200" y="1872"/>
                <a:ext cx="144" cy="1104"/>
              </a:xfrm>
              <a:prstGeom prst="can">
                <a:avLst>
                  <a:gd name="adj" fmla="val 35849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43" name="Group 17"/>
              <p:cNvGrpSpPr>
                <a:grpSpLocks/>
              </p:cNvGrpSpPr>
              <p:nvPr/>
            </p:nvGrpSpPr>
            <p:grpSpPr bwMode="auto">
              <a:xfrm>
                <a:off x="960" y="1456"/>
                <a:ext cx="1392" cy="576"/>
                <a:chOff x="720" y="1728"/>
                <a:chExt cx="918" cy="672"/>
              </a:xfrm>
              <a:grpFill/>
            </p:grpSpPr>
            <p:sp>
              <p:nvSpPr>
                <p:cNvPr id="45" name="Freeform 18"/>
                <p:cNvSpPr>
                  <a:spLocks/>
                </p:cNvSpPr>
                <p:nvPr/>
              </p:nvSpPr>
              <p:spPr bwMode="auto">
                <a:xfrm>
                  <a:off x="720" y="1974"/>
                  <a:ext cx="918" cy="426"/>
                </a:xfrm>
                <a:custGeom>
                  <a:avLst/>
                  <a:gdLst>
                    <a:gd name="T0" fmla="*/ 0 w 918"/>
                    <a:gd name="T1" fmla="*/ 234 h 426"/>
                    <a:gd name="T2" fmla="*/ 0 w 918"/>
                    <a:gd name="T3" fmla="*/ 426 h 426"/>
                    <a:gd name="T4" fmla="*/ 624 w 918"/>
                    <a:gd name="T5" fmla="*/ 426 h 426"/>
                    <a:gd name="T6" fmla="*/ 696 w 918"/>
                    <a:gd name="T7" fmla="*/ 411 h 426"/>
                    <a:gd name="T8" fmla="*/ 768 w 918"/>
                    <a:gd name="T9" fmla="*/ 378 h 426"/>
                    <a:gd name="T10" fmla="*/ 813 w 918"/>
                    <a:gd name="T11" fmla="*/ 351 h 426"/>
                    <a:gd name="T12" fmla="*/ 855 w 918"/>
                    <a:gd name="T13" fmla="*/ 321 h 426"/>
                    <a:gd name="T14" fmla="*/ 894 w 918"/>
                    <a:gd name="T15" fmla="*/ 270 h 426"/>
                    <a:gd name="T16" fmla="*/ 918 w 918"/>
                    <a:gd name="T17" fmla="*/ 183 h 426"/>
                    <a:gd name="T18" fmla="*/ 918 w 918"/>
                    <a:gd name="T19" fmla="*/ 0 h 426"/>
                    <a:gd name="T20" fmla="*/ 912 w 918"/>
                    <a:gd name="T21" fmla="*/ 27 h 426"/>
                    <a:gd name="T22" fmla="*/ 894 w 918"/>
                    <a:gd name="T23" fmla="*/ 81 h 426"/>
                    <a:gd name="T24" fmla="*/ 861 w 918"/>
                    <a:gd name="T25" fmla="*/ 120 h 426"/>
                    <a:gd name="T26" fmla="*/ 825 w 918"/>
                    <a:gd name="T27" fmla="*/ 153 h 426"/>
                    <a:gd name="T28" fmla="*/ 768 w 918"/>
                    <a:gd name="T29" fmla="*/ 186 h 426"/>
                    <a:gd name="T30" fmla="*/ 702 w 918"/>
                    <a:gd name="T31" fmla="*/ 213 h 426"/>
                    <a:gd name="T32" fmla="*/ 624 w 918"/>
                    <a:gd name="T33" fmla="*/ 234 h 426"/>
                    <a:gd name="T34" fmla="*/ 0 w 918"/>
                    <a:gd name="T35" fmla="*/ 234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918" h="426">
                      <a:moveTo>
                        <a:pt x="0" y="234"/>
                      </a:moveTo>
                      <a:lnTo>
                        <a:pt x="0" y="426"/>
                      </a:lnTo>
                      <a:lnTo>
                        <a:pt x="624" y="426"/>
                      </a:lnTo>
                      <a:lnTo>
                        <a:pt x="696" y="411"/>
                      </a:lnTo>
                      <a:lnTo>
                        <a:pt x="768" y="378"/>
                      </a:lnTo>
                      <a:lnTo>
                        <a:pt x="813" y="351"/>
                      </a:lnTo>
                      <a:lnTo>
                        <a:pt x="855" y="321"/>
                      </a:lnTo>
                      <a:lnTo>
                        <a:pt x="894" y="270"/>
                      </a:lnTo>
                      <a:lnTo>
                        <a:pt x="918" y="183"/>
                      </a:lnTo>
                      <a:lnTo>
                        <a:pt x="918" y="0"/>
                      </a:lnTo>
                      <a:lnTo>
                        <a:pt x="912" y="27"/>
                      </a:lnTo>
                      <a:lnTo>
                        <a:pt x="894" y="81"/>
                      </a:lnTo>
                      <a:lnTo>
                        <a:pt x="861" y="120"/>
                      </a:lnTo>
                      <a:lnTo>
                        <a:pt x="825" y="153"/>
                      </a:lnTo>
                      <a:lnTo>
                        <a:pt x="768" y="186"/>
                      </a:lnTo>
                      <a:lnTo>
                        <a:pt x="702" y="213"/>
                      </a:lnTo>
                      <a:lnTo>
                        <a:pt x="624" y="234"/>
                      </a:lnTo>
                      <a:lnTo>
                        <a:pt x="0" y="2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6" name="Freeform 19"/>
                <p:cNvSpPr>
                  <a:spLocks/>
                </p:cNvSpPr>
                <p:nvPr/>
              </p:nvSpPr>
              <p:spPr bwMode="auto">
                <a:xfrm>
                  <a:off x="720" y="1728"/>
                  <a:ext cx="915" cy="480"/>
                </a:xfrm>
                <a:custGeom>
                  <a:avLst/>
                  <a:gdLst>
                    <a:gd name="T0" fmla="*/ 195 w 915"/>
                    <a:gd name="T1" fmla="*/ 0 h 480"/>
                    <a:gd name="T2" fmla="*/ 627 w 915"/>
                    <a:gd name="T3" fmla="*/ 0 h 480"/>
                    <a:gd name="T4" fmla="*/ 771 w 915"/>
                    <a:gd name="T5" fmla="*/ 48 h 480"/>
                    <a:gd name="T6" fmla="*/ 828 w 915"/>
                    <a:gd name="T7" fmla="*/ 84 h 480"/>
                    <a:gd name="T8" fmla="*/ 876 w 915"/>
                    <a:gd name="T9" fmla="*/ 132 h 480"/>
                    <a:gd name="T10" fmla="*/ 909 w 915"/>
                    <a:gd name="T11" fmla="*/ 192 h 480"/>
                    <a:gd name="T12" fmla="*/ 915 w 915"/>
                    <a:gd name="T13" fmla="*/ 261 h 480"/>
                    <a:gd name="T14" fmla="*/ 888 w 915"/>
                    <a:gd name="T15" fmla="*/ 324 h 480"/>
                    <a:gd name="T16" fmla="*/ 855 w 915"/>
                    <a:gd name="T17" fmla="*/ 366 h 480"/>
                    <a:gd name="T18" fmla="*/ 825 w 915"/>
                    <a:gd name="T19" fmla="*/ 396 h 480"/>
                    <a:gd name="T20" fmla="*/ 774 w 915"/>
                    <a:gd name="T21" fmla="*/ 435 h 480"/>
                    <a:gd name="T22" fmla="*/ 735 w 915"/>
                    <a:gd name="T23" fmla="*/ 450 h 480"/>
                    <a:gd name="T24" fmla="*/ 690 w 915"/>
                    <a:gd name="T25" fmla="*/ 468 h 480"/>
                    <a:gd name="T26" fmla="*/ 627 w 915"/>
                    <a:gd name="T27" fmla="*/ 480 h 480"/>
                    <a:gd name="T28" fmla="*/ 483 w 915"/>
                    <a:gd name="T29" fmla="*/ 480 h 480"/>
                    <a:gd name="T30" fmla="*/ 339 w 915"/>
                    <a:gd name="T31" fmla="*/ 480 h 480"/>
                    <a:gd name="T32" fmla="*/ 0 w 915"/>
                    <a:gd name="T33" fmla="*/ 477 h 480"/>
                    <a:gd name="T34" fmla="*/ 195 w 915"/>
                    <a:gd name="T35" fmla="*/ 0 h 4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915" h="480">
                      <a:moveTo>
                        <a:pt x="195" y="0"/>
                      </a:moveTo>
                      <a:lnTo>
                        <a:pt x="627" y="0"/>
                      </a:lnTo>
                      <a:lnTo>
                        <a:pt x="771" y="48"/>
                      </a:lnTo>
                      <a:lnTo>
                        <a:pt x="828" y="84"/>
                      </a:lnTo>
                      <a:lnTo>
                        <a:pt x="876" y="132"/>
                      </a:lnTo>
                      <a:lnTo>
                        <a:pt x="909" y="192"/>
                      </a:lnTo>
                      <a:lnTo>
                        <a:pt x="915" y="261"/>
                      </a:lnTo>
                      <a:lnTo>
                        <a:pt x="888" y="324"/>
                      </a:lnTo>
                      <a:lnTo>
                        <a:pt x="855" y="366"/>
                      </a:lnTo>
                      <a:lnTo>
                        <a:pt x="825" y="396"/>
                      </a:lnTo>
                      <a:lnTo>
                        <a:pt x="774" y="435"/>
                      </a:lnTo>
                      <a:lnTo>
                        <a:pt x="735" y="450"/>
                      </a:lnTo>
                      <a:lnTo>
                        <a:pt x="690" y="468"/>
                      </a:lnTo>
                      <a:lnTo>
                        <a:pt x="627" y="480"/>
                      </a:lnTo>
                      <a:lnTo>
                        <a:pt x="483" y="480"/>
                      </a:lnTo>
                      <a:lnTo>
                        <a:pt x="339" y="480"/>
                      </a:lnTo>
                      <a:lnTo>
                        <a:pt x="0" y="477"/>
                      </a:lnTo>
                      <a:lnTo>
                        <a:pt x="195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44" name="AutoShape 20"/>
              <p:cNvSpPr>
                <a:spLocks noChangeArrowheads="1"/>
              </p:cNvSpPr>
              <p:nvPr/>
            </p:nvSpPr>
            <p:spPr bwMode="auto">
              <a:xfrm>
                <a:off x="1200" y="768"/>
                <a:ext cx="144" cy="912"/>
              </a:xfrm>
              <a:prstGeom prst="can">
                <a:avLst>
                  <a:gd name="adj" fmla="val 29614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21" name="AutoShape 21"/>
            <p:cNvSpPr>
              <a:spLocks noChangeArrowheads="1"/>
            </p:cNvSpPr>
            <p:nvPr/>
          </p:nvSpPr>
          <p:spPr bwMode="auto">
            <a:xfrm rot="5400000" flipH="1">
              <a:off x="4584700" y="2159000"/>
              <a:ext cx="152400" cy="1905000"/>
            </a:xfrm>
            <a:prstGeom prst="can">
              <a:avLst>
                <a:gd name="adj" fmla="val 27720"/>
              </a:avLst>
            </a:prstGeom>
            <a:gradFill rotWithShape="1">
              <a:gsLst>
                <a:gs pos="0">
                  <a:schemeClr val="tx1"/>
                </a:gs>
                <a:gs pos="50000">
                  <a:schemeClr val="bg1">
                    <a:alpha val="81000"/>
                  </a:schemeClr>
                </a:gs>
                <a:gs pos="100000">
                  <a:schemeClr val="tx1"/>
                </a:gs>
              </a:gsLst>
              <a:lin ang="0" scaled="1"/>
            </a:gra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2" name="Text Box 22"/>
            <p:cNvSpPr txBox="1">
              <a:spLocks noChangeArrowheads="1"/>
            </p:cNvSpPr>
            <p:nvPr/>
          </p:nvSpPr>
          <p:spPr bwMode="auto">
            <a:xfrm>
              <a:off x="5156200" y="1796777"/>
              <a:ext cx="1701800" cy="7156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6699FF">
                          <a:alpha val="49001"/>
                        </a:srgbClr>
                      </a:gs>
                      <a:gs pos="50000">
                        <a:schemeClr val="bg1"/>
                      </a:gs>
                      <a:gs pos="100000">
                        <a:srgbClr val="6699FF">
                          <a:alpha val="49001"/>
                        </a:srgbClr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Đồng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5649058" y="2654301"/>
              <a:ext cx="1549399" cy="7156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6699FF">
                          <a:alpha val="49001"/>
                        </a:srgbClr>
                      </a:gs>
                      <a:gs pos="50000">
                        <a:schemeClr val="bg1"/>
                      </a:gs>
                      <a:gs pos="100000">
                        <a:srgbClr val="6699FF">
                          <a:alpha val="49001"/>
                        </a:srgbClr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Nhôm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5185019" y="3579866"/>
              <a:ext cx="1701800" cy="1288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6699FF">
                          <a:alpha val="49001"/>
                        </a:srgbClr>
                      </a:gs>
                      <a:gs pos="50000">
                        <a:schemeClr val="bg1"/>
                      </a:gs>
                      <a:gs pos="100000">
                        <a:srgbClr val="6699FF">
                          <a:alpha val="49001"/>
                        </a:srgbClr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Thuỷ</a:t>
              </a: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tinh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 rot="-214062">
              <a:off x="4508500" y="2692400"/>
              <a:ext cx="295275" cy="195263"/>
            </a:xfrm>
            <a:custGeom>
              <a:avLst/>
              <a:gdLst>
                <a:gd name="T0" fmla="*/ 0 w 186"/>
                <a:gd name="T1" fmla="*/ 2147483647 h 123"/>
                <a:gd name="T2" fmla="*/ 2147483647 w 186"/>
                <a:gd name="T3" fmla="*/ 2147483647 h 123"/>
                <a:gd name="T4" fmla="*/ 2147483647 w 186"/>
                <a:gd name="T5" fmla="*/ 2147483647 h 123"/>
                <a:gd name="T6" fmla="*/ 2147483647 w 186"/>
                <a:gd name="T7" fmla="*/ 2147483647 h 123"/>
                <a:gd name="T8" fmla="*/ 2147483647 w 186"/>
                <a:gd name="T9" fmla="*/ 2147483647 h 123"/>
                <a:gd name="T10" fmla="*/ 2147483647 w 186"/>
                <a:gd name="T11" fmla="*/ 2147483647 h 123"/>
                <a:gd name="T12" fmla="*/ 0 w 186"/>
                <a:gd name="T13" fmla="*/ 2147483647 h 1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6" h="123">
                  <a:moveTo>
                    <a:pt x="0" y="46"/>
                  </a:moveTo>
                  <a:cubicBezTo>
                    <a:pt x="31" y="0"/>
                    <a:pt x="72" y="24"/>
                    <a:pt x="132" y="28"/>
                  </a:cubicBezTo>
                  <a:cubicBezTo>
                    <a:pt x="155" y="43"/>
                    <a:pt x="171" y="41"/>
                    <a:pt x="186" y="64"/>
                  </a:cubicBezTo>
                  <a:cubicBezTo>
                    <a:pt x="152" y="87"/>
                    <a:pt x="132" y="100"/>
                    <a:pt x="90" y="106"/>
                  </a:cubicBezTo>
                  <a:cubicBezTo>
                    <a:pt x="78" y="110"/>
                    <a:pt x="66" y="114"/>
                    <a:pt x="54" y="118"/>
                  </a:cubicBezTo>
                  <a:cubicBezTo>
                    <a:pt x="40" y="123"/>
                    <a:pt x="38" y="94"/>
                    <a:pt x="30" y="82"/>
                  </a:cubicBezTo>
                  <a:cubicBezTo>
                    <a:pt x="21" y="69"/>
                    <a:pt x="9" y="59"/>
                    <a:pt x="0" y="46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4508500" y="2692400"/>
              <a:ext cx="280988" cy="419100"/>
            </a:xfrm>
            <a:custGeom>
              <a:avLst/>
              <a:gdLst>
                <a:gd name="T0" fmla="*/ 2147483647 w 177"/>
                <a:gd name="T1" fmla="*/ 2147483647 h 212"/>
                <a:gd name="T2" fmla="*/ 2147483647 w 177"/>
                <a:gd name="T3" fmla="*/ 2147483647 h 212"/>
                <a:gd name="T4" fmla="*/ 2147483647 w 177"/>
                <a:gd name="T5" fmla="*/ 2147483647 h 212"/>
                <a:gd name="T6" fmla="*/ 2147483647 w 177"/>
                <a:gd name="T7" fmla="*/ 2147483647 h 212"/>
                <a:gd name="T8" fmla="*/ 2147483647 w 177"/>
                <a:gd name="T9" fmla="*/ 2147483647 h 212"/>
                <a:gd name="T10" fmla="*/ 2147483647 w 177"/>
                <a:gd name="T11" fmla="*/ 2147483647 h 212"/>
                <a:gd name="T12" fmla="*/ 2147483647 w 177"/>
                <a:gd name="T13" fmla="*/ 2147483647 h 212"/>
                <a:gd name="T14" fmla="*/ 2147483647 w 177"/>
                <a:gd name="T15" fmla="*/ 2147483647 h 212"/>
                <a:gd name="T16" fmla="*/ 2147483647 w 177"/>
                <a:gd name="T17" fmla="*/ 2147483647 h 212"/>
                <a:gd name="T18" fmla="*/ 2147483647 w 177"/>
                <a:gd name="T19" fmla="*/ 0 h 212"/>
                <a:gd name="T20" fmla="*/ 2147483647 w 177"/>
                <a:gd name="T21" fmla="*/ 2147483647 h 212"/>
                <a:gd name="T22" fmla="*/ 2147483647 w 177"/>
                <a:gd name="T23" fmla="*/ 2147483647 h 2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7" h="212">
                  <a:moveTo>
                    <a:pt x="12" y="60"/>
                  </a:moveTo>
                  <a:cubicBezTo>
                    <a:pt x="21" y="94"/>
                    <a:pt x="32" y="84"/>
                    <a:pt x="42" y="114"/>
                  </a:cubicBezTo>
                  <a:cubicBezTo>
                    <a:pt x="45" y="138"/>
                    <a:pt x="36" y="212"/>
                    <a:pt x="66" y="168"/>
                  </a:cubicBezTo>
                  <a:cubicBezTo>
                    <a:pt x="72" y="143"/>
                    <a:pt x="84" y="127"/>
                    <a:pt x="90" y="102"/>
                  </a:cubicBezTo>
                  <a:cubicBezTo>
                    <a:pt x="92" y="110"/>
                    <a:pt x="94" y="118"/>
                    <a:pt x="96" y="126"/>
                  </a:cubicBezTo>
                  <a:cubicBezTo>
                    <a:pt x="100" y="138"/>
                    <a:pt x="108" y="162"/>
                    <a:pt x="108" y="162"/>
                  </a:cubicBezTo>
                  <a:cubicBezTo>
                    <a:pt x="116" y="84"/>
                    <a:pt x="105" y="114"/>
                    <a:pt x="150" y="84"/>
                  </a:cubicBezTo>
                  <a:cubicBezTo>
                    <a:pt x="158" y="53"/>
                    <a:pt x="177" y="31"/>
                    <a:pt x="138" y="18"/>
                  </a:cubicBezTo>
                  <a:cubicBezTo>
                    <a:pt x="83" y="36"/>
                    <a:pt x="116" y="38"/>
                    <a:pt x="90" y="12"/>
                  </a:cubicBezTo>
                  <a:cubicBezTo>
                    <a:pt x="85" y="7"/>
                    <a:pt x="78" y="4"/>
                    <a:pt x="72" y="0"/>
                  </a:cubicBezTo>
                  <a:cubicBezTo>
                    <a:pt x="44" y="28"/>
                    <a:pt x="54" y="34"/>
                    <a:pt x="12" y="42"/>
                  </a:cubicBezTo>
                  <a:cubicBezTo>
                    <a:pt x="5" y="62"/>
                    <a:pt x="0" y="60"/>
                    <a:pt x="12" y="60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" name="Group 27"/>
            <p:cNvGrpSpPr>
              <a:grpSpLocks/>
            </p:cNvGrpSpPr>
            <p:nvPr/>
          </p:nvGrpSpPr>
          <p:grpSpPr bwMode="auto">
            <a:xfrm>
              <a:off x="4699000" y="3187700"/>
              <a:ext cx="152400" cy="762000"/>
              <a:chOff x="1432" y="1824"/>
              <a:chExt cx="264" cy="1536"/>
            </a:xfrm>
          </p:grpSpPr>
          <p:sp>
            <p:nvSpPr>
              <p:cNvPr id="38" name="AutoShape 28"/>
              <p:cNvSpPr>
                <a:spLocks noChangeArrowheads="1"/>
              </p:cNvSpPr>
              <p:nvPr/>
            </p:nvSpPr>
            <p:spPr bwMode="auto">
              <a:xfrm rot="10800000">
                <a:off x="1487" y="2832"/>
                <a:ext cx="146" cy="528"/>
              </a:xfrm>
              <a:prstGeom prst="triangle">
                <a:avLst>
                  <a:gd name="adj" fmla="val 50000"/>
                </a:avLst>
              </a:prstGeom>
              <a:gradFill rotWithShape="1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9" name="Rectangle 29"/>
              <p:cNvSpPr>
                <a:spLocks noChangeArrowheads="1"/>
              </p:cNvSpPr>
              <p:nvPr/>
            </p:nvSpPr>
            <p:spPr bwMode="auto">
              <a:xfrm>
                <a:off x="1487" y="1920"/>
                <a:ext cx="146" cy="912"/>
              </a:xfrm>
              <a:prstGeom prst="rect">
                <a:avLst/>
              </a:prstGeom>
              <a:gradFill rotWithShape="1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0" name="Oval 30"/>
              <p:cNvSpPr>
                <a:spLocks noChangeArrowheads="1"/>
              </p:cNvSpPr>
              <p:nvPr/>
            </p:nvSpPr>
            <p:spPr bwMode="auto">
              <a:xfrm>
                <a:off x="1432" y="1824"/>
                <a:ext cx="264" cy="136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Garamond" panose="02020404030301010803" pitchFamily="18" charset="0"/>
                </a:endParaRPr>
              </a:p>
            </p:txBody>
          </p:sp>
        </p:grpSp>
        <p:sp>
          <p:nvSpPr>
            <p:cNvPr id="28" name="Freeform 31"/>
            <p:cNvSpPr>
              <a:spLocks/>
            </p:cNvSpPr>
            <p:nvPr/>
          </p:nvSpPr>
          <p:spPr bwMode="auto">
            <a:xfrm rot="-214062">
              <a:off x="4622800" y="3068638"/>
              <a:ext cx="295275" cy="195262"/>
            </a:xfrm>
            <a:custGeom>
              <a:avLst/>
              <a:gdLst>
                <a:gd name="T0" fmla="*/ 0 w 186"/>
                <a:gd name="T1" fmla="*/ 2147483647 h 123"/>
                <a:gd name="T2" fmla="*/ 2147483647 w 186"/>
                <a:gd name="T3" fmla="*/ 2147483647 h 123"/>
                <a:gd name="T4" fmla="*/ 2147483647 w 186"/>
                <a:gd name="T5" fmla="*/ 2147483647 h 123"/>
                <a:gd name="T6" fmla="*/ 2147483647 w 186"/>
                <a:gd name="T7" fmla="*/ 2147483647 h 123"/>
                <a:gd name="T8" fmla="*/ 2147483647 w 186"/>
                <a:gd name="T9" fmla="*/ 2147483647 h 123"/>
                <a:gd name="T10" fmla="*/ 2147483647 w 186"/>
                <a:gd name="T11" fmla="*/ 2147483647 h 123"/>
                <a:gd name="T12" fmla="*/ 0 w 186"/>
                <a:gd name="T13" fmla="*/ 2147483647 h 1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6" h="123">
                  <a:moveTo>
                    <a:pt x="0" y="46"/>
                  </a:moveTo>
                  <a:cubicBezTo>
                    <a:pt x="31" y="0"/>
                    <a:pt x="72" y="24"/>
                    <a:pt x="132" y="28"/>
                  </a:cubicBezTo>
                  <a:cubicBezTo>
                    <a:pt x="155" y="43"/>
                    <a:pt x="171" y="41"/>
                    <a:pt x="186" y="64"/>
                  </a:cubicBezTo>
                  <a:cubicBezTo>
                    <a:pt x="152" y="87"/>
                    <a:pt x="132" y="100"/>
                    <a:pt x="90" y="106"/>
                  </a:cubicBezTo>
                  <a:cubicBezTo>
                    <a:pt x="78" y="110"/>
                    <a:pt x="66" y="114"/>
                    <a:pt x="54" y="118"/>
                  </a:cubicBezTo>
                  <a:cubicBezTo>
                    <a:pt x="40" y="123"/>
                    <a:pt x="38" y="94"/>
                    <a:pt x="30" y="82"/>
                  </a:cubicBezTo>
                  <a:cubicBezTo>
                    <a:pt x="21" y="69"/>
                    <a:pt x="9" y="59"/>
                    <a:pt x="0" y="46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AutoShape 32"/>
            <p:cNvSpPr>
              <a:spLocks noChangeArrowheads="1"/>
            </p:cNvSpPr>
            <p:nvPr/>
          </p:nvSpPr>
          <p:spPr bwMode="auto">
            <a:xfrm rot="6285597" flipH="1">
              <a:off x="4400550" y="2503488"/>
              <a:ext cx="150813" cy="1976437"/>
            </a:xfrm>
            <a:prstGeom prst="can">
              <a:avLst>
                <a:gd name="adj" fmla="val 29062"/>
              </a:avLst>
            </a:prstGeom>
            <a:gradFill rotWithShape="1">
              <a:gsLst>
                <a:gs pos="0">
                  <a:schemeClr val="tx1">
                    <a:alpha val="17000"/>
                  </a:schemeClr>
                </a:gs>
                <a:gs pos="50000">
                  <a:schemeClr val="bg1">
                    <a:alpha val="81000"/>
                  </a:schemeClr>
                </a:gs>
                <a:gs pos="100000">
                  <a:schemeClr val="tx1">
                    <a:alpha val="17000"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30" name="Group 33"/>
            <p:cNvGrpSpPr>
              <a:grpSpLocks/>
            </p:cNvGrpSpPr>
            <p:nvPr/>
          </p:nvGrpSpPr>
          <p:grpSpPr bwMode="auto">
            <a:xfrm>
              <a:off x="4470400" y="3568700"/>
              <a:ext cx="152400" cy="762000"/>
              <a:chOff x="1432" y="1824"/>
              <a:chExt cx="264" cy="1536"/>
            </a:xfrm>
          </p:grpSpPr>
          <p:sp>
            <p:nvSpPr>
              <p:cNvPr id="35" name="AutoShape 34"/>
              <p:cNvSpPr>
                <a:spLocks noChangeArrowheads="1"/>
              </p:cNvSpPr>
              <p:nvPr/>
            </p:nvSpPr>
            <p:spPr bwMode="auto">
              <a:xfrm rot="10800000">
                <a:off x="1487" y="2832"/>
                <a:ext cx="146" cy="528"/>
              </a:xfrm>
              <a:prstGeom prst="triangle">
                <a:avLst>
                  <a:gd name="adj" fmla="val 50000"/>
                </a:avLst>
              </a:prstGeom>
              <a:gradFill rotWithShape="1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6" name="Rectangle 35"/>
              <p:cNvSpPr>
                <a:spLocks noChangeArrowheads="1"/>
              </p:cNvSpPr>
              <p:nvPr/>
            </p:nvSpPr>
            <p:spPr bwMode="auto">
              <a:xfrm>
                <a:off x="1487" y="1920"/>
                <a:ext cx="146" cy="912"/>
              </a:xfrm>
              <a:prstGeom prst="rect">
                <a:avLst/>
              </a:prstGeom>
              <a:gradFill rotWithShape="1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7" name="Oval 36"/>
              <p:cNvSpPr>
                <a:spLocks noChangeArrowheads="1"/>
              </p:cNvSpPr>
              <p:nvPr/>
            </p:nvSpPr>
            <p:spPr bwMode="auto">
              <a:xfrm>
                <a:off x="1432" y="1824"/>
                <a:ext cx="264" cy="136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Garamond" panose="02020404030301010803" pitchFamily="18" charset="0"/>
                </a:endParaRPr>
              </a:p>
            </p:txBody>
          </p:sp>
        </p:grpSp>
        <p:sp>
          <p:nvSpPr>
            <p:cNvPr id="31" name="Freeform 37"/>
            <p:cNvSpPr>
              <a:spLocks/>
            </p:cNvSpPr>
            <p:nvPr/>
          </p:nvSpPr>
          <p:spPr bwMode="auto">
            <a:xfrm rot="-214062">
              <a:off x="4419600" y="3467100"/>
              <a:ext cx="295275" cy="195263"/>
            </a:xfrm>
            <a:custGeom>
              <a:avLst/>
              <a:gdLst>
                <a:gd name="T0" fmla="*/ 0 w 186"/>
                <a:gd name="T1" fmla="*/ 2147483647 h 123"/>
                <a:gd name="T2" fmla="*/ 2147483647 w 186"/>
                <a:gd name="T3" fmla="*/ 2147483647 h 123"/>
                <a:gd name="T4" fmla="*/ 2147483647 w 186"/>
                <a:gd name="T5" fmla="*/ 2147483647 h 123"/>
                <a:gd name="T6" fmla="*/ 2147483647 w 186"/>
                <a:gd name="T7" fmla="*/ 2147483647 h 123"/>
                <a:gd name="T8" fmla="*/ 2147483647 w 186"/>
                <a:gd name="T9" fmla="*/ 2147483647 h 123"/>
                <a:gd name="T10" fmla="*/ 2147483647 w 186"/>
                <a:gd name="T11" fmla="*/ 2147483647 h 123"/>
                <a:gd name="T12" fmla="*/ 0 w 186"/>
                <a:gd name="T13" fmla="*/ 2147483647 h 1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6" h="123">
                  <a:moveTo>
                    <a:pt x="0" y="46"/>
                  </a:moveTo>
                  <a:cubicBezTo>
                    <a:pt x="31" y="0"/>
                    <a:pt x="72" y="24"/>
                    <a:pt x="132" y="28"/>
                  </a:cubicBezTo>
                  <a:cubicBezTo>
                    <a:pt x="155" y="43"/>
                    <a:pt x="171" y="41"/>
                    <a:pt x="186" y="64"/>
                  </a:cubicBezTo>
                  <a:cubicBezTo>
                    <a:pt x="152" y="87"/>
                    <a:pt x="132" y="100"/>
                    <a:pt x="90" y="106"/>
                  </a:cubicBezTo>
                  <a:cubicBezTo>
                    <a:pt x="78" y="110"/>
                    <a:pt x="66" y="114"/>
                    <a:pt x="54" y="118"/>
                  </a:cubicBezTo>
                  <a:cubicBezTo>
                    <a:pt x="40" y="123"/>
                    <a:pt x="38" y="94"/>
                    <a:pt x="30" y="82"/>
                  </a:cubicBezTo>
                  <a:cubicBezTo>
                    <a:pt x="21" y="69"/>
                    <a:pt x="9" y="59"/>
                    <a:pt x="0" y="46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40"/>
            <p:cNvSpPr>
              <a:spLocks/>
            </p:cNvSpPr>
            <p:nvPr/>
          </p:nvSpPr>
          <p:spPr bwMode="auto">
            <a:xfrm>
              <a:off x="4646613" y="3073400"/>
              <a:ext cx="280987" cy="419100"/>
            </a:xfrm>
            <a:custGeom>
              <a:avLst/>
              <a:gdLst>
                <a:gd name="T0" fmla="*/ 2147483647 w 177"/>
                <a:gd name="T1" fmla="*/ 2147483647 h 212"/>
                <a:gd name="T2" fmla="*/ 2147483647 w 177"/>
                <a:gd name="T3" fmla="*/ 2147483647 h 212"/>
                <a:gd name="T4" fmla="*/ 2147483647 w 177"/>
                <a:gd name="T5" fmla="*/ 2147483647 h 212"/>
                <a:gd name="T6" fmla="*/ 2147483647 w 177"/>
                <a:gd name="T7" fmla="*/ 2147483647 h 212"/>
                <a:gd name="T8" fmla="*/ 2147483647 w 177"/>
                <a:gd name="T9" fmla="*/ 2147483647 h 212"/>
                <a:gd name="T10" fmla="*/ 2147483647 w 177"/>
                <a:gd name="T11" fmla="*/ 2147483647 h 212"/>
                <a:gd name="T12" fmla="*/ 2147483647 w 177"/>
                <a:gd name="T13" fmla="*/ 2147483647 h 212"/>
                <a:gd name="T14" fmla="*/ 2147483647 w 177"/>
                <a:gd name="T15" fmla="*/ 2147483647 h 212"/>
                <a:gd name="T16" fmla="*/ 2147483647 w 177"/>
                <a:gd name="T17" fmla="*/ 2147483647 h 212"/>
                <a:gd name="T18" fmla="*/ 2147483647 w 177"/>
                <a:gd name="T19" fmla="*/ 0 h 212"/>
                <a:gd name="T20" fmla="*/ 2147483647 w 177"/>
                <a:gd name="T21" fmla="*/ 2147483647 h 212"/>
                <a:gd name="T22" fmla="*/ 2147483647 w 177"/>
                <a:gd name="T23" fmla="*/ 2147483647 h 2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7" h="212">
                  <a:moveTo>
                    <a:pt x="12" y="60"/>
                  </a:moveTo>
                  <a:cubicBezTo>
                    <a:pt x="21" y="94"/>
                    <a:pt x="32" y="84"/>
                    <a:pt x="42" y="114"/>
                  </a:cubicBezTo>
                  <a:cubicBezTo>
                    <a:pt x="45" y="138"/>
                    <a:pt x="36" y="212"/>
                    <a:pt x="66" y="168"/>
                  </a:cubicBezTo>
                  <a:cubicBezTo>
                    <a:pt x="72" y="143"/>
                    <a:pt x="84" y="127"/>
                    <a:pt x="90" y="102"/>
                  </a:cubicBezTo>
                  <a:cubicBezTo>
                    <a:pt x="92" y="110"/>
                    <a:pt x="94" y="118"/>
                    <a:pt x="96" y="126"/>
                  </a:cubicBezTo>
                  <a:cubicBezTo>
                    <a:pt x="100" y="138"/>
                    <a:pt x="108" y="162"/>
                    <a:pt x="108" y="162"/>
                  </a:cubicBezTo>
                  <a:cubicBezTo>
                    <a:pt x="116" y="84"/>
                    <a:pt x="105" y="114"/>
                    <a:pt x="150" y="84"/>
                  </a:cubicBezTo>
                  <a:cubicBezTo>
                    <a:pt x="158" y="53"/>
                    <a:pt x="177" y="31"/>
                    <a:pt x="138" y="18"/>
                  </a:cubicBezTo>
                  <a:cubicBezTo>
                    <a:pt x="83" y="36"/>
                    <a:pt x="116" y="38"/>
                    <a:pt x="90" y="12"/>
                  </a:cubicBezTo>
                  <a:cubicBezTo>
                    <a:pt x="85" y="7"/>
                    <a:pt x="78" y="4"/>
                    <a:pt x="72" y="0"/>
                  </a:cubicBezTo>
                  <a:cubicBezTo>
                    <a:pt x="44" y="28"/>
                    <a:pt x="54" y="34"/>
                    <a:pt x="12" y="42"/>
                  </a:cubicBezTo>
                  <a:cubicBezTo>
                    <a:pt x="5" y="62"/>
                    <a:pt x="0" y="60"/>
                    <a:pt x="12" y="60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41"/>
            <p:cNvSpPr>
              <a:spLocks/>
            </p:cNvSpPr>
            <p:nvPr/>
          </p:nvSpPr>
          <p:spPr bwMode="auto">
            <a:xfrm>
              <a:off x="4406900" y="3416300"/>
              <a:ext cx="280988" cy="419100"/>
            </a:xfrm>
            <a:custGeom>
              <a:avLst/>
              <a:gdLst>
                <a:gd name="T0" fmla="*/ 2147483647 w 177"/>
                <a:gd name="T1" fmla="*/ 2147483647 h 212"/>
                <a:gd name="T2" fmla="*/ 2147483647 w 177"/>
                <a:gd name="T3" fmla="*/ 2147483647 h 212"/>
                <a:gd name="T4" fmla="*/ 2147483647 w 177"/>
                <a:gd name="T5" fmla="*/ 2147483647 h 212"/>
                <a:gd name="T6" fmla="*/ 2147483647 w 177"/>
                <a:gd name="T7" fmla="*/ 2147483647 h 212"/>
                <a:gd name="T8" fmla="*/ 2147483647 w 177"/>
                <a:gd name="T9" fmla="*/ 2147483647 h 212"/>
                <a:gd name="T10" fmla="*/ 2147483647 w 177"/>
                <a:gd name="T11" fmla="*/ 2147483647 h 212"/>
                <a:gd name="T12" fmla="*/ 2147483647 w 177"/>
                <a:gd name="T13" fmla="*/ 2147483647 h 212"/>
                <a:gd name="T14" fmla="*/ 2147483647 w 177"/>
                <a:gd name="T15" fmla="*/ 2147483647 h 212"/>
                <a:gd name="T16" fmla="*/ 2147483647 w 177"/>
                <a:gd name="T17" fmla="*/ 2147483647 h 212"/>
                <a:gd name="T18" fmla="*/ 2147483647 w 177"/>
                <a:gd name="T19" fmla="*/ 0 h 212"/>
                <a:gd name="T20" fmla="*/ 2147483647 w 177"/>
                <a:gd name="T21" fmla="*/ 2147483647 h 212"/>
                <a:gd name="T22" fmla="*/ 2147483647 w 177"/>
                <a:gd name="T23" fmla="*/ 2147483647 h 2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7" h="212">
                  <a:moveTo>
                    <a:pt x="12" y="60"/>
                  </a:moveTo>
                  <a:cubicBezTo>
                    <a:pt x="21" y="94"/>
                    <a:pt x="32" y="84"/>
                    <a:pt x="42" y="114"/>
                  </a:cubicBezTo>
                  <a:cubicBezTo>
                    <a:pt x="45" y="138"/>
                    <a:pt x="36" y="212"/>
                    <a:pt x="66" y="168"/>
                  </a:cubicBezTo>
                  <a:cubicBezTo>
                    <a:pt x="72" y="143"/>
                    <a:pt x="84" y="127"/>
                    <a:pt x="90" y="102"/>
                  </a:cubicBezTo>
                  <a:cubicBezTo>
                    <a:pt x="92" y="110"/>
                    <a:pt x="94" y="118"/>
                    <a:pt x="96" y="126"/>
                  </a:cubicBezTo>
                  <a:cubicBezTo>
                    <a:pt x="100" y="138"/>
                    <a:pt x="108" y="162"/>
                    <a:pt x="108" y="162"/>
                  </a:cubicBezTo>
                  <a:cubicBezTo>
                    <a:pt x="116" y="84"/>
                    <a:pt x="105" y="114"/>
                    <a:pt x="150" y="84"/>
                  </a:cubicBezTo>
                  <a:cubicBezTo>
                    <a:pt x="158" y="53"/>
                    <a:pt x="177" y="31"/>
                    <a:pt x="138" y="18"/>
                  </a:cubicBezTo>
                  <a:cubicBezTo>
                    <a:pt x="83" y="36"/>
                    <a:pt x="116" y="38"/>
                    <a:pt x="90" y="12"/>
                  </a:cubicBezTo>
                  <a:cubicBezTo>
                    <a:pt x="85" y="7"/>
                    <a:pt x="78" y="4"/>
                    <a:pt x="72" y="0"/>
                  </a:cubicBezTo>
                  <a:cubicBezTo>
                    <a:pt x="44" y="28"/>
                    <a:pt x="54" y="34"/>
                    <a:pt x="12" y="42"/>
                  </a:cubicBezTo>
                  <a:cubicBezTo>
                    <a:pt x="5" y="62"/>
                    <a:pt x="0" y="60"/>
                    <a:pt x="12" y="60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34" name="Picture 45" descr="den conCutou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4450" y="4197350"/>
              <a:ext cx="1074738" cy="1162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193728" y="10180"/>
            <a:ext cx="424782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u="sng" dirty="0" smtClean="0">
                <a:solidFill>
                  <a:srgbClr val="0000CC"/>
                </a:solidFill>
              </a:rPr>
              <a:t>I. DẪN NHIỆT</a:t>
            </a:r>
            <a:endParaRPr lang="en-US" altLang="en-US" sz="2800" u="sng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191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2" grpId="0"/>
      <p:bldP spid="9233" grpId="0"/>
      <p:bldP spid="92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 descr="Medium wood"/>
          <p:cNvSpPr>
            <a:spLocks noChangeArrowheads="1"/>
          </p:cNvSpPr>
          <p:nvPr/>
        </p:nvSpPr>
        <p:spPr bwMode="auto">
          <a:xfrm>
            <a:off x="431800" y="4102100"/>
            <a:ext cx="8229600" cy="22098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Garamond" panose="02020404030301010803" pitchFamily="18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431800" y="838200"/>
            <a:ext cx="8229600" cy="335280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Garamond" panose="02020404030301010803" pitchFamily="18" charset="0"/>
            </a:endParaRP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4546600" y="2730500"/>
            <a:ext cx="152400" cy="762000"/>
            <a:chOff x="1432" y="1824"/>
            <a:chExt cx="264" cy="1536"/>
          </a:xfrm>
        </p:grpSpPr>
        <p:sp>
          <p:nvSpPr>
            <p:cNvPr id="14341" name="AutoShape 5"/>
            <p:cNvSpPr>
              <a:spLocks noChangeArrowheads="1"/>
            </p:cNvSpPr>
            <p:nvPr/>
          </p:nvSpPr>
          <p:spPr bwMode="auto">
            <a:xfrm rot="10800000">
              <a:off x="1487" y="2832"/>
              <a:ext cx="146" cy="528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1487" y="1920"/>
              <a:ext cx="146" cy="912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358" name="Oval 7"/>
            <p:cNvSpPr>
              <a:spLocks noChangeArrowheads="1"/>
            </p:cNvSpPr>
            <p:nvPr/>
          </p:nvSpPr>
          <p:spPr bwMode="auto">
            <a:xfrm>
              <a:off x="1432" y="1824"/>
              <a:ext cx="264" cy="13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latin typeface="Garamond" panose="02020404030301010803" pitchFamily="18" charset="0"/>
              </a:endParaRPr>
            </a:p>
          </p:txBody>
        </p:sp>
      </p:grpSp>
      <p:sp>
        <p:nvSpPr>
          <p:cNvPr id="14344" name="AutoShape 8"/>
          <p:cNvSpPr>
            <a:spLocks noChangeArrowheads="1"/>
          </p:cNvSpPr>
          <p:nvPr/>
        </p:nvSpPr>
        <p:spPr bwMode="auto">
          <a:xfrm rot="4696460" flipH="1">
            <a:off x="4513263" y="1747838"/>
            <a:ext cx="152400" cy="1905000"/>
          </a:xfrm>
          <a:prstGeom prst="can">
            <a:avLst>
              <a:gd name="adj" fmla="val 27720"/>
            </a:avLst>
          </a:prstGeom>
          <a:gradFill rotWithShape="1">
            <a:gsLst>
              <a:gs pos="0">
                <a:srgbClr val="CC0000"/>
              </a:gs>
              <a:gs pos="50000">
                <a:schemeClr val="bg1"/>
              </a:gs>
              <a:gs pos="100000">
                <a:srgbClr val="CC0000"/>
              </a:gs>
            </a:gsLst>
            <a:lin ang="0" scaled="1"/>
          </a:gra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1270000" y="4711700"/>
            <a:ext cx="2971800" cy="914400"/>
          </a:xfrm>
          <a:prstGeom prst="cube">
            <a:avLst>
              <a:gd name="adj" fmla="val 66148"/>
            </a:avLst>
          </a:prstGeom>
          <a:gradFill rotWithShape="1">
            <a:gsLst>
              <a:gs pos="0">
                <a:schemeClr val="tx1"/>
              </a:gs>
              <a:gs pos="50000">
                <a:schemeClr val="bg2"/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pic>
        <p:nvPicPr>
          <p:cNvPr id="14346" name="Picture 10" descr="Flame-04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638" y="3225800"/>
            <a:ext cx="8382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347" name="Group 11"/>
          <p:cNvGrpSpPr>
            <a:grpSpLocks/>
          </p:cNvGrpSpPr>
          <p:nvPr/>
        </p:nvGrpSpPr>
        <p:grpSpPr bwMode="auto">
          <a:xfrm>
            <a:off x="1346200" y="1511300"/>
            <a:ext cx="2438400" cy="3505200"/>
            <a:chOff x="816" y="768"/>
            <a:chExt cx="1536" cy="2208"/>
          </a:xfrm>
          <a:solidFill>
            <a:schemeClr val="accent6">
              <a:lumMod val="75000"/>
            </a:schemeClr>
          </a:solidFill>
        </p:grpSpPr>
        <p:grpSp>
          <p:nvGrpSpPr>
            <p:cNvPr id="14348" name="Group 12"/>
            <p:cNvGrpSpPr>
              <a:grpSpLocks/>
            </p:cNvGrpSpPr>
            <p:nvPr/>
          </p:nvGrpSpPr>
          <p:grpSpPr bwMode="auto">
            <a:xfrm>
              <a:off x="816" y="1536"/>
              <a:ext cx="336" cy="240"/>
              <a:chOff x="576" y="1728"/>
              <a:chExt cx="336" cy="240"/>
            </a:xfrm>
            <a:grpFill/>
          </p:grpSpPr>
          <p:sp>
            <p:nvSpPr>
              <p:cNvPr id="14349" name="AutoShape 13"/>
              <p:cNvSpPr>
                <a:spLocks noChangeArrowheads="1"/>
              </p:cNvSpPr>
              <p:nvPr/>
            </p:nvSpPr>
            <p:spPr bwMode="auto">
              <a:xfrm rot="5400000" flipH="1">
                <a:off x="528" y="1776"/>
                <a:ext cx="240" cy="144"/>
              </a:xfrm>
              <a:prstGeom prst="can">
                <a:avLst>
                  <a:gd name="adj" fmla="val 36106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4350" name="AutoShape 14"/>
              <p:cNvSpPr>
                <a:spLocks noChangeArrowheads="1"/>
              </p:cNvSpPr>
              <p:nvPr/>
            </p:nvSpPr>
            <p:spPr bwMode="auto">
              <a:xfrm rot="5400000" flipH="1">
                <a:off x="672" y="1800"/>
                <a:ext cx="144" cy="96"/>
              </a:xfrm>
              <a:prstGeom prst="can">
                <a:avLst>
                  <a:gd name="adj" fmla="val 36111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4351" name="AutoShape 15"/>
              <p:cNvSpPr>
                <a:spLocks noChangeArrowheads="1"/>
              </p:cNvSpPr>
              <p:nvPr/>
            </p:nvSpPr>
            <p:spPr bwMode="auto">
              <a:xfrm rot="5400000">
                <a:off x="816" y="1776"/>
                <a:ext cx="48" cy="144"/>
              </a:xfrm>
              <a:prstGeom prst="can">
                <a:avLst>
                  <a:gd name="adj" fmla="val 25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4352" name="AutoShape 16"/>
            <p:cNvSpPr>
              <a:spLocks noChangeArrowheads="1"/>
            </p:cNvSpPr>
            <p:nvPr/>
          </p:nvSpPr>
          <p:spPr bwMode="auto">
            <a:xfrm>
              <a:off x="1200" y="1872"/>
              <a:ext cx="144" cy="1104"/>
            </a:xfrm>
            <a:prstGeom prst="can">
              <a:avLst>
                <a:gd name="adj" fmla="val 35849"/>
              </a:avLst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14353" name="Group 17"/>
            <p:cNvGrpSpPr>
              <a:grpSpLocks/>
            </p:cNvGrpSpPr>
            <p:nvPr/>
          </p:nvGrpSpPr>
          <p:grpSpPr bwMode="auto">
            <a:xfrm>
              <a:off x="960" y="1456"/>
              <a:ext cx="1392" cy="576"/>
              <a:chOff x="720" y="1728"/>
              <a:chExt cx="918" cy="672"/>
            </a:xfrm>
            <a:grpFill/>
          </p:grpSpPr>
          <p:sp>
            <p:nvSpPr>
              <p:cNvPr id="14354" name="Freeform 18"/>
              <p:cNvSpPr>
                <a:spLocks/>
              </p:cNvSpPr>
              <p:nvPr/>
            </p:nvSpPr>
            <p:spPr bwMode="auto">
              <a:xfrm>
                <a:off x="720" y="1974"/>
                <a:ext cx="918" cy="426"/>
              </a:xfrm>
              <a:custGeom>
                <a:avLst/>
                <a:gdLst>
                  <a:gd name="T0" fmla="*/ 0 w 918"/>
                  <a:gd name="T1" fmla="*/ 234 h 426"/>
                  <a:gd name="T2" fmla="*/ 0 w 918"/>
                  <a:gd name="T3" fmla="*/ 426 h 426"/>
                  <a:gd name="T4" fmla="*/ 624 w 918"/>
                  <a:gd name="T5" fmla="*/ 426 h 426"/>
                  <a:gd name="T6" fmla="*/ 696 w 918"/>
                  <a:gd name="T7" fmla="*/ 411 h 426"/>
                  <a:gd name="T8" fmla="*/ 768 w 918"/>
                  <a:gd name="T9" fmla="*/ 378 h 426"/>
                  <a:gd name="T10" fmla="*/ 813 w 918"/>
                  <a:gd name="T11" fmla="*/ 351 h 426"/>
                  <a:gd name="T12" fmla="*/ 855 w 918"/>
                  <a:gd name="T13" fmla="*/ 321 h 426"/>
                  <a:gd name="T14" fmla="*/ 894 w 918"/>
                  <a:gd name="T15" fmla="*/ 270 h 426"/>
                  <a:gd name="T16" fmla="*/ 918 w 918"/>
                  <a:gd name="T17" fmla="*/ 183 h 426"/>
                  <a:gd name="T18" fmla="*/ 918 w 918"/>
                  <a:gd name="T19" fmla="*/ 0 h 426"/>
                  <a:gd name="T20" fmla="*/ 912 w 918"/>
                  <a:gd name="T21" fmla="*/ 27 h 426"/>
                  <a:gd name="T22" fmla="*/ 894 w 918"/>
                  <a:gd name="T23" fmla="*/ 81 h 426"/>
                  <a:gd name="T24" fmla="*/ 861 w 918"/>
                  <a:gd name="T25" fmla="*/ 120 h 426"/>
                  <a:gd name="T26" fmla="*/ 825 w 918"/>
                  <a:gd name="T27" fmla="*/ 153 h 426"/>
                  <a:gd name="T28" fmla="*/ 768 w 918"/>
                  <a:gd name="T29" fmla="*/ 186 h 426"/>
                  <a:gd name="T30" fmla="*/ 702 w 918"/>
                  <a:gd name="T31" fmla="*/ 213 h 426"/>
                  <a:gd name="T32" fmla="*/ 624 w 918"/>
                  <a:gd name="T33" fmla="*/ 234 h 426"/>
                  <a:gd name="T34" fmla="*/ 0 w 918"/>
                  <a:gd name="T35" fmla="*/ 23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18" h="426">
                    <a:moveTo>
                      <a:pt x="0" y="234"/>
                    </a:moveTo>
                    <a:lnTo>
                      <a:pt x="0" y="426"/>
                    </a:lnTo>
                    <a:lnTo>
                      <a:pt x="624" y="426"/>
                    </a:lnTo>
                    <a:lnTo>
                      <a:pt x="696" y="411"/>
                    </a:lnTo>
                    <a:lnTo>
                      <a:pt x="768" y="378"/>
                    </a:lnTo>
                    <a:lnTo>
                      <a:pt x="813" y="351"/>
                    </a:lnTo>
                    <a:lnTo>
                      <a:pt x="855" y="321"/>
                    </a:lnTo>
                    <a:lnTo>
                      <a:pt x="894" y="270"/>
                    </a:lnTo>
                    <a:lnTo>
                      <a:pt x="918" y="183"/>
                    </a:lnTo>
                    <a:lnTo>
                      <a:pt x="918" y="0"/>
                    </a:lnTo>
                    <a:lnTo>
                      <a:pt x="912" y="27"/>
                    </a:lnTo>
                    <a:lnTo>
                      <a:pt x="894" y="81"/>
                    </a:lnTo>
                    <a:lnTo>
                      <a:pt x="861" y="120"/>
                    </a:lnTo>
                    <a:lnTo>
                      <a:pt x="825" y="153"/>
                    </a:lnTo>
                    <a:lnTo>
                      <a:pt x="768" y="186"/>
                    </a:lnTo>
                    <a:lnTo>
                      <a:pt x="702" y="213"/>
                    </a:lnTo>
                    <a:lnTo>
                      <a:pt x="624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4355" name="Freeform 19"/>
              <p:cNvSpPr>
                <a:spLocks/>
              </p:cNvSpPr>
              <p:nvPr/>
            </p:nvSpPr>
            <p:spPr bwMode="auto">
              <a:xfrm>
                <a:off x="720" y="1728"/>
                <a:ext cx="915" cy="480"/>
              </a:xfrm>
              <a:custGeom>
                <a:avLst/>
                <a:gdLst>
                  <a:gd name="T0" fmla="*/ 195 w 915"/>
                  <a:gd name="T1" fmla="*/ 0 h 480"/>
                  <a:gd name="T2" fmla="*/ 627 w 915"/>
                  <a:gd name="T3" fmla="*/ 0 h 480"/>
                  <a:gd name="T4" fmla="*/ 771 w 915"/>
                  <a:gd name="T5" fmla="*/ 48 h 480"/>
                  <a:gd name="T6" fmla="*/ 828 w 915"/>
                  <a:gd name="T7" fmla="*/ 84 h 480"/>
                  <a:gd name="T8" fmla="*/ 876 w 915"/>
                  <a:gd name="T9" fmla="*/ 132 h 480"/>
                  <a:gd name="T10" fmla="*/ 909 w 915"/>
                  <a:gd name="T11" fmla="*/ 192 h 480"/>
                  <a:gd name="T12" fmla="*/ 915 w 915"/>
                  <a:gd name="T13" fmla="*/ 261 h 480"/>
                  <a:gd name="T14" fmla="*/ 888 w 915"/>
                  <a:gd name="T15" fmla="*/ 324 h 480"/>
                  <a:gd name="T16" fmla="*/ 855 w 915"/>
                  <a:gd name="T17" fmla="*/ 366 h 480"/>
                  <a:gd name="T18" fmla="*/ 825 w 915"/>
                  <a:gd name="T19" fmla="*/ 396 h 480"/>
                  <a:gd name="T20" fmla="*/ 774 w 915"/>
                  <a:gd name="T21" fmla="*/ 435 h 480"/>
                  <a:gd name="T22" fmla="*/ 735 w 915"/>
                  <a:gd name="T23" fmla="*/ 450 h 480"/>
                  <a:gd name="T24" fmla="*/ 690 w 915"/>
                  <a:gd name="T25" fmla="*/ 468 h 480"/>
                  <a:gd name="T26" fmla="*/ 627 w 915"/>
                  <a:gd name="T27" fmla="*/ 480 h 480"/>
                  <a:gd name="T28" fmla="*/ 483 w 915"/>
                  <a:gd name="T29" fmla="*/ 480 h 480"/>
                  <a:gd name="T30" fmla="*/ 339 w 915"/>
                  <a:gd name="T31" fmla="*/ 480 h 480"/>
                  <a:gd name="T32" fmla="*/ 0 w 915"/>
                  <a:gd name="T33" fmla="*/ 477 h 480"/>
                  <a:gd name="T34" fmla="*/ 195 w 915"/>
                  <a:gd name="T35" fmla="*/ 0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15" h="480">
                    <a:moveTo>
                      <a:pt x="195" y="0"/>
                    </a:moveTo>
                    <a:lnTo>
                      <a:pt x="627" y="0"/>
                    </a:lnTo>
                    <a:lnTo>
                      <a:pt x="771" y="48"/>
                    </a:lnTo>
                    <a:lnTo>
                      <a:pt x="828" y="84"/>
                    </a:lnTo>
                    <a:lnTo>
                      <a:pt x="876" y="132"/>
                    </a:lnTo>
                    <a:lnTo>
                      <a:pt x="909" y="192"/>
                    </a:lnTo>
                    <a:lnTo>
                      <a:pt x="915" y="261"/>
                    </a:lnTo>
                    <a:lnTo>
                      <a:pt x="888" y="324"/>
                    </a:lnTo>
                    <a:lnTo>
                      <a:pt x="855" y="366"/>
                    </a:lnTo>
                    <a:lnTo>
                      <a:pt x="825" y="396"/>
                    </a:lnTo>
                    <a:lnTo>
                      <a:pt x="774" y="435"/>
                    </a:lnTo>
                    <a:lnTo>
                      <a:pt x="735" y="450"/>
                    </a:lnTo>
                    <a:lnTo>
                      <a:pt x="690" y="468"/>
                    </a:lnTo>
                    <a:lnTo>
                      <a:pt x="627" y="480"/>
                    </a:lnTo>
                    <a:lnTo>
                      <a:pt x="483" y="480"/>
                    </a:lnTo>
                    <a:lnTo>
                      <a:pt x="339" y="480"/>
                    </a:lnTo>
                    <a:lnTo>
                      <a:pt x="0" y="477"/>
                    </a:lnTo>
                    <a:lnTo>
                      <a:pt x="195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4356" name="AutoShape 20"/>
            <p:cNvSpPr>
              <a:spLocks noChangeArrowheads="1"/>
            </p:cNvSpPr>
            <p:nvPr/>
          </p:nvSpPr>
          <p:spPr bwMode="auto">
            <a:xfrm>
              <a:off x="1200" y="768"/>
              <a:ext cx="144" cy="912"/>
            </a:xfrm>
            <a:prstGeom prst="can">
              <a:avLst>
                <a:gd name="adj" fmla="val 29614"/>
              </a:avLst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4357" name="AutoShape 21"/>
          <p:cNvSpPr>
            <a:spLocks noChangeArrowheads="1"/>
          </p:cNvSpPr>
          <p:nvPr/>
        </p:nvSpPr>
        <p:spPr bwMode="auto">
          <a:xfrm rot="5400000" flipH="1">
            <a:off x="4584700" y="2159000"/>
            <a:ext cx="152400" cy="1905000"/>
          </a:xfrm>
          <a:prstGeom prst="can">
            <a:avLst>
              <a:gd name="adj" fmla="val 27720"/>
            </a:avLst>
          </a:prstGeom>
          <a:gradFill rotWithShape="1">
            <a:gsLst>
              <a:gs pos="0">
                <a:schemeClr val="tx1"/>
              </a:gs>
              <a:gs pos="50000">
                <a:schemeClr val="bg1">
                  <a:alpha val="81000"/>
                </a:schemeClr>
              </a:gs>
              <a:gs pos="100000">
                <a:schemeClr val="tx1"/>
              </a:gs>
            </a:gsLst>
            <a:lin ang="0" scaled="1"/>
          </a:gra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5156200" y="2001838"/>
            <a:ext cx="1701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99FF">
                        <a:alpha val="49001"/>
                      </a:srgbClr>
                    </a:gs>
                    <a:gs pos="50000">
                      <a:schemeClr val="bg1"/>
                    </a:gs>
                    <a:gs pos="100000">
                      <a:srgbClr val="6699FF">
                        <a:alpha val="49001"/>
                      </a:srgb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5384800" y="2814935"/>
            <a:ext cx="1549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99FF">
                        <a:alpha val="49001"/>
                      </a:srgbClr>
                    </a:gs>
                    <a:gs pos="50000">
                      <a:schemeClr val="bg1"/>
                    </a:gs>
                    <a:gs pos="100000">
                      <a:srgbClr val="6699FF">
                        <a:alpha val="49001"/>
                      </a:srgb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Nhôm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5384800" y="3500735"/>
            <a:ext cx="1701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99FF">
                        <a:alpha val="49001"/>
                      </a:srgbClr>
                    </a:gs>
                    <a:gs pos="50000">
                      <a:schemeClr val="bg1"/>
                    </a:gs>
                    <a:gs pos="100000">
                      <a:srgbClr val="6699FF">
                        <a:alpha val="49001"/>
                      </a:srgb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Thuỷ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61" name="Freeform 25"/>
          <p:cNvSpPr>
            <a:spLocks/>
          </p:cNvSpPr>
          <p:nvPr/>
        </p:nvSpPr>
        <p:spPr bwMode="auto">
          <a:xfrm rot="-214062">
            <a:off x="4508500" y="2692400"/>
            <a:ext cx="295275" cy="195263"/>
          </a:xfrm>
          <a:custGeom>
            <a:avLst/>
            <a:gdLst>
              <a:gd name="T0" fmla="*/ 0 w 186"/>
              <a:gd name="T1" fmla="*/ 2147483647 h 123"/>
              <a:gd name="T2" fmla="*/ 2147483647 w 186"/>
              <a:gd name="T3" fmla="*/ 2147483647 h 123"/>
              <a:gd name="T4" fmla="*/ 2147483647 w 186"/>
              <a:gd name="T5" fmla="*/ 2147483647 h 123"/>
              <a:gd name="T6" fmla="*/ 2147483647 w 186"/>
              <a:gd name="T7" fmla="*/ 2147483647 h 123"/>
              <a:gd name="T8" fmla="*/ 2147483647 w 186"/>
              <a:gd name="T9" fmla="*/ 2147483647 h 123"/>
              <a:gd name="T10" fmla="*/ 2147483647 w 186"/>
              <a:gd name="T11" fmla="*/ 2147483647 h 123"/>
              <a:gd name="T12" fmla="*/ 0 w 186"/>
              <a:gd name="T13" fmla="*/ 2147483647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86" h="123">
                <a:moveTo>
                  <a:pt x="0" y="46"/>
                </a:moveTo>
                <a:cubicBezTo>
                  <a:pt x="31" y="0"/>
                  <a:pt x="72" y="24"/>
                  <a:pt x="132" y="28"/>
                </a:cubicBezTo>
                <a:cubicBezTo>
                  <a:pt x="155" y="43"/>
                  <a:pt x="171" y="41"/>
                  <a:pt x="186" y="64"/>
                </a:cubicBezTo>
                <a:cubicBezTo>
                  <a:pt x="152" y="87"/>
                  <a:pt x="132" y="100"/>
                  <a:pt x="90" y="106"/>
                </a:cubicBezTo>
                <a:cubicBezTo>
                  <a:pt x="78" y="110"/>
                  <a:pt x="66" y="114"/>
                  <a:pt x="54" y="118"/>
                </a:cubicBezTo>
                <a:cubicBezTo>
                  <a:pt x="40" y="123"/>
                  <a:pt x="38" y="94"/>
                  <a:pt x="30" y="82"/>
                </a:cubicBezTo>
                <a:cubicBezTo>
                  <a:pt x="21" y="69"/>
                  <a:pt x="9" y="59"/>
                  <a:pt x="0" y="46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Freeform 26"/>
          <p:cNvSpPr>
            <a:spLocks/>
          </p:cNvSpPr>
          <p:nvPr/>
        </p:nvSpPr>
        <p:spPr bwMode="auto">
          <a:xfrm>
            <a:off x="4508500" y="2692400"/>
            <a:ext cx="280988" cy="419100"/>
          </a:xfrm>
          <a:custGeom>
            <a:avLst/>
            <a:gdLst>
              <a:gd name="T0" fmla="*/ 2147483647 w 177"/>
              <a:gd name="T1" fmla="*/ 2147483647 h 212"/>
              <a:gd name="T2" fmla="*/ 2147483647 w 177"/>
              <a:gd name="T3" fmla="*/ 2147483647 h 212"/>
              <a:gd name="T4" fmla="*/ 2147483647 w 177"/>
              <a:gd name="T5" fmla="*/ 2147483647 h 212"/>
              <a:gd name="T6" fmla="*/ 2147483647 w 177"/>
              <a:gd name="T7" fmla="*/ 2147483647 h 212"/>
              <a:gd name="T8" fmla="*/ 2147483647 w 177"/>
              <a:gd name="T9" fmla="*/ 2147483647 h 212"/>
              <a:gd name="T10" fmla="*/ 2147483647 w 177"/>
              <a:gd name="T11" fmla="*/ 2147483647 h 212"/>
              <a:gd name="T12" fmla="*/ 2147483647 w 177"/>
              <a:gd name="T13" fmla="*/ 2147483647 h 212"/>
              <a:gd name="T14" fmla="*/ 2147483647 w 177"/>
              <a:gd name="T15" fmla="*/ 2147483647 h 212"/>
              <a:gd name="T16" fmla="*/ 2147483647 w 177"/>
              <a:gd name="T17" fmla="*/ 2147483647 h 212"/>
              <a:gd name="T18" fmla="*/ 2147483647 w 177"/>
              <a:gd name="T19" fmla="*/ 0 h 212"/>
              <a:gd name="T20" fmla="*/ 2147483647 w 177"/>
              <a:gd name="T21" fmla="*/ 2147483647 h 212"/>
              <a:gd name="T22" fmla="*/ 2147483647 w 177"/>
              <a:gd name="T23" fmla="*/ 2147483647 h 21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77" h="212">
                <a:moveTo>
                  <a:pt x="12" y="60"/>
                </a:moveTo>
                <a:cubicBezTo>
                  <a:pt x="21" y="94"/>
                  <a:pt x="32" y="84"/>
                  <a:pt x="42" y="114"/>
                </a:cubicBezTo>
                <a:cubicBezTo>
                  <a:pt x="45" y="138"/>
                  <a:pt x="36" y="212"/>
                  <a:pt x="66" y="168"/>
                </a:cubicBezTo>
                <a:cubicBezTo>
                  <a:pt x="72" y="143"/>
                  <a:pt x="84" y="127"/>
                  <a:pt x="90" y="102"/>
                </a:cubicBezTo>
                <a:cubicBezTo>
                  <a:pt x="92" y="110"/>
                  <a:pt x="94" y="118"/>
                  <a:pt x="96" y="126"/>
                </a:cubicBezTo>
                <a:cubicBezTo>
                  <a:pt x="100" y="138"/>
                  <a:pt x="108" y="162"/>
                  <a:pt x="108" y="162"/>
                </a:cubicBezTo>
                <a:cubicBezTo>
                  <a:pt x="116" y="84"/>
                  <a:pt x="105" y="114"/>
                  <a:pt x="150" y="84"/>
                </a:cubicBezTo>
                <a:cubicBezTo>
                  <a:pt x="158" y="53"/>
                  <a:pt x="177" y="31"/>
                  <a:pt x="138" y="18"/>
                </a:cubicBezTo>
                <a:cubicBezTo>
                  <a:pt x="83" y="36"/>
                  <a:pt x="116" y="38"/>
                  <a:pt x="90" y="12"/>
                </a:cubicBezTo>
                <a:cubicBezTo>
                  <a:pt x="85" y="7"/>
                  <a:pt x="78" y="4"/>
                  <a:pt x="72" y="0"/>
                </a:cubicBezTo>
                <a:cubicBezTo>
                  <a:pt x="44" y="28"/>
                  <a:pt x="54" y="34"/>
                  <a:pt x="12" y="42"/>
                </a:cubicBezTo>
                <a:cubicBezTo>
                  <a:pt x="5" y="62"/>
                  <a:pt x="0" y="60"/>
                  <a:pt x="12" y="6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363" name="Group 27"/>
          <p:cNvGrpSpPr>
            <a:grpSpLocks/>
          </p:cNvGrpSpPr>
          <p:nvPr/>
        </p:nvGrpSpPr>
        <p:grpSpPr bwMode="auto">
          <a:xfrm>
            <a:off x="4699000" y="3187700"/>
            <a:ext cx="152400" cy="762000"/>
            <a:chOff x="1432" y="1824"/>
            <a:chExt cx="264" cy="1536"/>
          </a:xfrm>
        </p:grpSpPr>
        <p:sp>
          <p:nvSpPr>
            <p:cNvPr id="14364" name="AutoShape 28"/>
            <p:cNvSpPr>
              <a:spLocks noChangeArrowheads="1"/>
            </p:cNvSpPr>
            <p:nvPr/>
          </p:nvSpPr>
          <p:spPr bwMode="auto">
            <a:xfrm rot="10800000">
              <a:off x="1487" y="2832"/>
              <a:ext cx="146" cy="528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365" name="Rectangle 29"/>
            <p:cNvSpPr>
              <a:spLocks noChangeArrowheads="1"/>
            </p:cNvSpPr>
            <p:nvPr/>
          </p:nvSpPr>
          <p:spPr bwMode="auto">
            <a:xfrm>
              <a:off x="1487" y="1920"/>
              <a:ext cx="146" cy="912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355" name="Oval 30"/>
            <p:cNvSpPr>
              <a:spLocks noChangeArrowheads="1"/>
            </p:cNvSpPr>
            <p:nvPr/>
          </p:nvSpPr>
          <p:spPr bwMode="auto">
            <a:xfrm>
              <a:off x="1432" y="1824"/>
              <a:ext cx="264" cy="13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latin typeface="Garamond" panose="02020404030301010803" pitchFamily="18" charset="0"/>
              </a:endParaRPr>
            </a:p>
          </p:txBody>
        </p:sp>
      </p:grpSp>
      <p:sp>
        <p:nvSpPr>
          <p:cNvPr id="14367" name="Freeform 31"/>
          <p:cNvSpPr>
            <a:spLocks/>
          </p:cNvSpPr>
          <p:nvPr/>
        </p:nvSpPr>
        <p:spPr bwMode="auto">
          <a:xfrm rot="-214062">
            <a:off x="4622800" y="3068638"/>
            <a:ext cx="295275" cy="195262"/>
          </a:xfrm>
          <a:custGeom>
            <a:avLst/>
            <a:gdLst>
              <a:gd name="T0" fmla="*/ 0 w 186"/>
              <a:gd name="T1" fmla="*/ 2147483647 h 123"/>
              <a:gd name="T2" fmla="*/ 2147483647 w 186"/>
              <a:gd name="T3" fmla="*/ 2147483647 h 123"/>
              <a:gd name="T4" fmla="*/ 2147483647 w 186"/>
              <a:gd name="T5" fmla="*/ 2147483647 h 123"/>
              <a:gd name="T6" fmla="*/ 2147483647 w 186"/>
              <a:gd name="T7" fmla="*/ 2147483647 h 123"/>
              <a:gd name="T8" fmla="*/ 2147483647 w 186"/>
              <a:gd name="T9" fmla="*/ 2147483647 h 123"/>
              <a:gd name="T10" fmla="*/ 2147483647 w 186"/>
              <a:gd name="T11" fmla="*/ 2147483647 h 123"/>
              <a:gd name="T12" fmla="*/ 0 w 186"/>
              <a:gd name="T13" fmla="*/ 2147483647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86" h="123">
                <a:moveTo>
                  <a:pt x="0" y="46"/>
                </a:moveTo>
                <a:cubicBezTo>
                  <a:pt x="31" y="0"/>
                  <a:pt x="72" y="24"/>
                  <a:pt x="132" y="28"/>
                </a:cubicBezTo>
                <a:cubicBezTo>
                  <a:pt x="155" y="43"/>
                  <a:pt x="171" y="41"/>
                  <a:pt x="186" y="64"/>
                </a:cubicBezTo>
                <a:cubicBezTo>
                  <a:pt x="152" y="87"/>
                  <a:pt x="132" y="100"/>
                  <a:pt x="90" y="106"/>
                </a:cubicBezTo>
                <a:cubicBezTo>
                  <a:pt x="78" y="110"/>
                  <a:pt x="66" y="114"/>
                  <a:pt x="54" y="118"/>
                </a:cubicBezTo>
                <a:cubicBezTo>
                  <a:pt x="40" y="123"/>
                  <a:pt x="38" y="94"/>
                  <a:pt x="30" y="82"/>
                </a:cubicBezTo>
                <a:cubicBezTo>
                  <a:pt x="21" y="69"/>
                  <a:pt x="9" y="59"/>
                  <a:pt x="0" y="46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8" name="AutoShape 32"/>
          <p:cNvSpPr>
            <a:spLocks noChangeArrowheads="1"/>
          </p:cNvSpPr>
          <p:nvPr/>
        </p:nvSpPr>
        <p:spPr bwMode="auto">
          <a:xfrm rot="6285597" flipH="1">
            <a:off x="4400550" y="2503488"/>
            <a:ext cx="150813" cy="1976437"/>
          </a:xfrm>
          <a:prstGeom prst="can">
            <a:avLst>
              <a:gd name="adj" fmla="val 29062"/>
            </a:avLst>
          </a:prstGeom>
          <a:gradFill rotWithShape="1">
            <a:gsLst>
              <a:gs pos="0">
                <a:schemeClr val="tx1">
                  <a:alpha val="17000"/>
                </a:schemeClr>
              </a:gs>
              <a:gs pos="50000">
                <a:schemeClr val="bg1">
                  <a:alpha val="81000"/>
                </a:schemeClr>
              </a:gs>
              <a:gs pos="100000">
                <a:schemeClr val="tx1">
                  <a:alpha val="17000"/>
                </a:scheme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4369" name="Group 33"/>
          <p:cNvGrpSpPr>
            <a:grpSpLocks/>
          </p:cNvGrpSpPr>
          <p:nvPr/>
        </p:nvGrpSpPr>
        <p:grpSpPr bwMode="auto">
          <a:xfrm>
            <a:off x="4470400" y="3568700"/>
            <a:ext cx="152400" cy="762000"/>
            <a:chOff x="1432" y="1824"/>
            <a:chExt cx="264" cy="1536"/>
          </a:xfrm>
        </p:grpSpPr>
        <p:sp>
          <p:nvSpPr>
            <p:cNvPr id="14370" name="AutoShape 34"/>
            <p:cNvSpPr>
              <a:spLocks noChangeArrowheads="1"/>
            </p:cNvSpPr>
            <p:nvPr/>
          </p:nvSpPr>
          <p:spPr bwMode="auto">
            <a:xfrm rot="10800000">
              <a:off x="1487" y="2832"/>
              <a:ext cx="146" cy="528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371" name="Rectangle 35"/>
            <p:cNvSpPr>
              <a:spLocks noChangeArrowheads="1"/>
            </p:cNvSpPr>
            <p:nvPr/>
          </p:nvSpPr>
          <p:spPr bwMode="auto">
            <a:xfrm>
              <a:off x="1487" y="1920"/>
              <a:ext cx="146" cy="912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352" name="Oval 36"/>
            <p:cNvSpPr>
              <a:spLocks noChangeArrowheads="1"/>
            </p:cNvSpPr>
            <p:nvPr/>
          </p:nvSpPr>
          <p:spPr bwMode="auto">
            <a:xfrm>
              <a:off x="1432" y="1824"/>
              <a:ext cx="264" cy="13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latin typeface="Garamond" panose="02020404030301010803" pitchFamily="18" charset="0"/>
              </a:endParaRPr>
            </a:p>
          </p:txBody>
        </p:sp>
      </p:grpSp>
      <p:sp>
        <p:nvSpPr>
          <p:cNvPr id="14373" name="Freeform 37"/>
          <p:cNvSpPr>
            <a:spLocks/>
          </p:cNvSpPr>
          <p:nvPr/>
        </p:nvSpPr>
        <p:spPr bwMode="auto">
          <a:xfrm rot="-214062">
            <a:off x="4419600" y="3467100"/>
            <a:ext cx="295275" cy="195263"/>
          </a:xfrm>
          <a:custGeom>
            <a:avLst/>
            <a:gdLst>
              <a:gd name="T0" fmla="*/ 0 w 186"/>
              <a:gd name="T1" fmla="*/ 2147483647 h 123"/>
              <a:gd name="T2" fmla="*/ 2147483647 w 186"/>
              <a:gd name="T3" fmla="*/ 2147483647 h 123"/>
              <a:gd name="T4" fmla="*/ 2147483647 w 186"/>
              <a:gd name="T5" fmla="*/ 2147483647 h 123"/>
              <a:gd name="T6" fmla="*/ 2147483647 w 186"/>
              <a:gd name="T7" fmla="*/ 2147483647 h 123"/>
              <a:gd name="T8" fmla="*/ 2147483647 w 186"/>
              <a:gd name="T9" fmla="*/ 2147483647 h 123"/>
              <a:gd name="T10" fmla="*/ 2147483647 w 186"/>
              <a:gd name="T11" fmla="*/ 2147483647 h 123"/>
              <a:gd name="T12" fmla="*/ 0 w 186"/>
              <a:gd name="T13" fmla="*/ 2147483647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86" h="123">
                <a:moveTo>
                  <a:pt x="0" y="46"/>
                </a:moveTo>
                <a:cubicBezTo>
                  <a:pt x="31" y="0"/>
                  <a:pt x="72" y="24"/>
                  <a:pt x="132" y="28"/>
                </a:cubicBezTo>
                <a:cubicBezTo>
                  <a:pt x="155" y="43"/>
                  <a:pt x="171" y="41"/>
                  <a:pt x="186" y="64"/>
                </a:cubicBezTo>
                <a:cubicBezTo>
                  <a:pt x="152" y="87"/>
                  <a:pt x="132" y="100"/>
                  <a:pt x="90" y="106"/>
                </a:cubicBezTo>
                <a:cubicBezTo>
                  <a:pt x="78" y="110"/>
                  <a:pt x="66" y="114"/>
                  <a:pt x="54" y="118"/>
                </a:cubicBezTo>
                <a:cubicBezTo>
                  <a:pt x="40" y="123"/>
                  <a:pt x="38" y="94"/>
                  <a:pt x="30" y="82"/>
                </a:cubicBezTo>
                <a:cubicBezTo>
                  <a:pt x="21" y="69"/>
                  <a:pt x="9" y="59"/>
                  <a:pt x="0" y="46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4" name="Oval 38"/>
          <p:cNvSpPr>
            <a:spLocks noChangeArrowheads="1"/>
          </p:cNvSpPr>
          <p:nvPr/>
        </p:nvSpPr>
        <p:spPr bwMode="auto">
          <a:xfrm>
            <a:off x="660400" y="5549900"/>
            <a:ext cx="304800" cy="304800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dist="40161" dir="1106097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Garamond" panose="02020404030301010803" pitchFamily="18" charset="0"/>
            </a:endParaRP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457200" y="5905500"/>
            <a:ext cx="889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99FF">
                        <a:alpha val="49001"/>
                      </a:srgbClr>
                    </a:gs>
                    <a:gs pos="50000">
                      <a:schemeClr val="bg1"/>
                    </a:gs>
                    <a:gs pos="100000">
                      <a:srgbClr val="6699FF">
                        <a:alpha val="49001"/>
                      </a:srgb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>
                <a:solidFill>
                  <a:schemeClr val="bg1"/>
                </a:solidFill>
                <a:latin typeface="Arial" charset="0"/>
                <a:cs typeface="Arial" charset="0"/>
              </a:rPr>
              <a:t>Play</a:t>
            </a:r>
          </a:p>
        </p:txBody>
      </p:sp>
      <p:sp>
        <p:nvSpPr>
          <p:cNvPr id="14376" name="Freeform 40"/>
          <p:cNvSpPr>
            <a:spLocks/>
          </p:cNvSpPr>
          <p:nvPr/>
        </p:nvSpPr>
        <p:spPr bwMode="auto">
          <a:xfrm>
            <a:off x="4646613" y="3073400"/>
            <a:ext cx="280987" cy="419100"/>
          </a:xfrm>
          <a:custGeom>
            <a:avLst/>
            <a:gdLst>
              <a:gd name="T0" fmla="*/ 2147483647 w 177"/>
              <a:gd name="T1" fmla="*/ 2147483647 h 212"/>
              <a:gd name="T2" fmla="*/ 2147483647 w 177"/>
              <a:gd name="T3" fmla="*/ 2147483647 h 212"/>
              <a:gd name="T4" fmla="*/ 2147483647 w 177"/>
              <a:gd name="T5" fmla="*/ 2147483647 h 212"/>
              <a:gd name="T6" fmla="*/ 2147483647 w 177"/>
              <a:gd name="T7" fmla="*/ 2147483647 h 212"/>
              <a:gd name="T8" fmla="*/ 2147483647 w 177"/>
              <a:gd name="T9" fmla="*/ 2147483647 h 212"/>
              <a:gd name="T10" fmla="*/ 2147483647 w 177"/>
              <a:gd name="T11" fmla="*/ 2147483647 h 212"/>
              <a:gd name="T12" fmla="*/ 2147483647 w 177"/>
              <a:gd name="T13" fmla="*/ 2147483647 h 212"/>
              <a:gd name="T14" fmla="*/ 2147483647 w 177"/>
              <a:gd name="T15" fmla="*/ 2147483647 h 212"/>
              <a:gd name="T16" fmla="*/ 2147483647 w 177"/>
              <a:gd name="T17" fmla="*/ 2147483647 h 212"/>
              <a:gd name="T18" fmla="*/ 2147483647 w 177"/>
              <a:gd name="T19" fmla="*/ 0 h 212"/>
              <a:gd name="T20" fmla="*/ 2147483647 w 177"/>
              <a:gd name="T21" fmla="*/ 2147483647 h 212"/>
              <a:gd name="T22" fmla="*/ 2147483647 w 177"/>
              <a:gd name="T23" fmla="*/ 2147483647 h 21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77" h="212">
                <a:moveTo>
                  <a:pt x="12" y="60"/>
                </a:moveTo>
                <a:cubicBezTo>
                  <a:pt x="21" y="94"/>
                  <a:pt x="32" y="84"/>
                  <a:pt x="42" y="114"/>
                </a:cubicBezTo>
                <a:cubicBezTo>
                  <a:pt x="45" y="138"/>
                  <a:pt x="36" y="212"/>
                  <a:pt x="66" y="168"/>
                </a:cubicBezTo>
                <a:cubicBezTo>
                  <a:pt x="72" y="143"/>
                  <a:pt x="84" y="127"/>
                  <a:pt x="90" y="102"/>
                </a:cubicBezTo>
                <a:cubicBezTo>
                  <a:pt x="92" y="110"/>
                  <a:pt x="94" y="118"/>
                  <a:pt x="96" y="126"/>
                </a:cubicBezTo>
                <a:cubicBezTo>
                  <a:pt x="100" y="138"/>
                  <a:pt x="108" y="162"/>
                  <a:pt x="108" y="162"/>
                </a:cubicBezTo>
                <a:cubicBezTo>
                  <a:pt x="116" y="84"/>
                  <a:pt x="105" y="114"/>
                  <a:pt x="150" y="84"/>
                </a:cubicBezTo>
                <a:cubicBezTo>
                  <a:pt x="158" y="53"/>
                  <a:pt x="177" y="31"/>
                  <a:pt x="138" y="18"/>
                </a:cubicBezTo>
                <a:cubicBezTo>
                  <a:pt x="83" y="36"/>
                  <a:pt x="116" y="38"/>
                  <a:pt x="90" y="12"/>
                </a:cubicBezTo>
                <a:cubicBezTo>
                  <a:pt x="85" y="7"/>
                  <a:pt x="78" y="4"/>
                  <a:pt x="72" y="0"/>
                </a:cubicBezTo>
                <a:cubicBezTo>
                  <a:pt x="44" y="28"/>
                  <a:pt x="54" y="34"/>
                  <a:pt x="12" y="42"/>
                </a:cubicBezTo>
                <a:cubicBezTo>
                  <a:pt x="5" y="62"/>
                  <a:pt x="0" y="60"/>
                  <a:pt x="12" y="6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7" name="Freeform 41"/>
          <p:cNvSpPr>
            <a:spLocks/>
          </p:cNvSpPr>
          <p:nvPr/>
        </p:nvSpPr>
        <p:spPr bwMode="auto">
          <a:xfrm>
            <a:off x="4406900" y="3416300"/>
            <a:ext cx="280988" cy="419100"/>
          </a:xfrm>
          <a:custGeom>
            <a:avLst/>
            <a:gdLst>
              <a:gd name="T0" fmla="*/ 2147483647 w 177"/>
              <a:gd name="T1" fmla="*/ 2147483647 h 212"/>
              <a:gd name="T2" fmla="*/ 2147483647 w 177"/>
              <a:gd name="T3" fmla="*/ 2147483647 h 212"/>
              <a:gd name="T4" fmla="*/ 2147483647 w 177"/>
              <a:gd name="T5" fmla="*/ 2147483647 h 212"/>
              <a:gd name="T6" fmla="*/ 2147483647 w 177"/>
              <a:gd name="T7" fmla="*/ 2147483647 h 212"/>
              <a:gd name="T8" fmla="*/ 2147483647 w 177"/>
              <a:gd name="T9" fmla="*/ 2147483647 h 212"/>
              <a:gd name="T10" fmla="*/ 2147483647 w 177"/>
              <a:gd name="T11" fmla="*/ 2147483647 h 212"/>
              <a:gd name="T12" fmla="*/ 2147483647 w 177"/>
              <a:gd name="T13" fmla="*/ 2147483647 h 212"/>
              <a:gd name="T14" fmla="*/ 2147483647 w 177"/>
              <a:gd name="T15" fmla="*/ 2147483647 h 212"/>
              <a:gd name="T16" fmla="*/ 2147483647 w 177"/>
              <a:gd name="T17" fmla="*/ 2147483647 h 212"/>
              <a:gd name="T18" fmla="*/ 2147483647 w 177"/>
              <a:gd name="T19" fmla="*/ 0 h 212"/>
              <a:gd name="T20" fmla="*/ 2147483647 w 177"/>
              <a:gd name="T21" fmla="*/ 2147483647 h 212"/>
              <a:gd name="T22" fmla="*/ 2147483647 w 177"/>
              <a:gd name="T23" fmla="*/ 2147483647 h 21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77" h="212">
                <a:moveTo>
                  <a:pt x="12" y="60"/>
                </a:moveTo>
                <a:cubicBezTo>
                  <a:pt x="21" y="94"/>
                  <a:pt x="32" y="84"/>
                  <a:pt x="42" y="114"/>
                </a:cubicBezTo>
                <a:cubicBezTo>
                  <a:pt x="45" y="138"/>
                  <a:pt x="36" y="212"/>
                  <a:pt x="66" y="168"/>
                </a:cubicBezTo>
                <a:cubicBezTo>
                  <a:pt x="72" y="143"/>
                  <a:pt x="84" y="127"/>
                  <a:pt x="90" y="102"/>
                </a:cubicBezTo>
                <a:cubicBezTo>
                  <a:pt x="92" y="110"/>
                  <a:pt x="94" y="118"/>
                  <a:pt x="96" y="126"/>
                </a:cubicBezTo>
                <a:cubicBezTo>
                  <a:pt x="100" y="138"/>
                  <a:pt x="108" y="162"/>
                  <a:pt x="108" y="162"/>
                </a:cubicBezTo>
                <a:cubicBezTo>
                  <a:pt x="116" y="84"/>
                  <a:pt x="105" y="114"/>
                  <a:pt x="150" y="84"/>
                </a:cubicBezTo>
                <a:cubicBezTo>
                  <a:pt x="158" y="53"/>
                  <a:pt x="177" y="31"/>
                  <a:pt x="138" y="18"/>
                </a:cubicBezTo>
                <a:cubicBezTo>
                  <a:pt x="83" y="36"/>
                  <a:pt x="116" y="38"/>
                  <a:pt x="90" y="12"/>
                </a:cubicBezTo>
                <a:cubicBezTo>
                  <a:pt x="85" y="7"/>
                  <a:pt x="78" y="4"/>
                  <a:pt x="72" y="0"/>
                </a:cubicBezTo>
                <a:cubicBezTo>
                  <a:pt x="44" y="28"/>
                  <a:pt x="54" y="34"/>
                  <a:pt x="12" y="42"/>
                </a:cubicBezTo>
                <a:cubicBezTo>
                  <a:pt x="5" y="62"/>
                  <a:pt x="0" y="60"/>
                  <a:pt x="12" y="6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8" name="Text Box 42"/>
          <p:cNvSpPr txBox="1">
            <a:spLocks noChangeArrowheads="1"/>
          </p:cNvSpPr>
          <p:nvPr/>
        </p:nvSpPr>
        <p:spPr bwMode="auto">
          <a:xfrm>
            <a:off x="3657600" y="6464300"/>
            <a:ext cx="152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99FF">
                        <a:alpha val="49001"/>
                      </a:srgbClr>
                    </a:gs>
                    <a:gs pos="50000">
                      <a:schemeClr val="bg1"/>
                    </a:gs>
                    <a:gs pos="100000">
                      <a:srgbClr val="6699FF">
                        <a:alpha val="49001"/>
                      </a:srgb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1400">
                <a:latin typeface="Arial" charset="0"/>
                <a:cs typeface="Arial" charset="0"/>
              </a:rPr>
              <a:t>Hình 22.2</a:t>
            </a:r>
          </a:p>
        </p:txBody>
      </p:sp>
      <p:pic>
        <p:nvPicPr>
          <p:cNvPr id="13347" name="Picture 45" descr="den conCutou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450" y="4197350"/>
            <a:ext cx="1074738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" y="1524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Thí</a:t>
            </a:r>
            <a:r>
              <a:rPr lang="en-US" dirty="0" smtClean="0"/>
              <a:t> </a:t>
            </a:r>
            <a:r>
              <a:rPr lang="en-US" dirty="0" err="1" smtClean="0"/>
              <a:t>nghiệm</a:t>
            </a:r>
            <a:r>
              <a:rPr lang="en-US" dirty="0" smtClean="0"/>
              <a:t> 1: </a:t>
            </a:r>
            <a:r>
              <a:rPr lang="en-US" dirty="0" err="1" smtClean="0"/>
              <a:t>Sự</a:t>
            </a:r>
            <a:r>
              <a:rPr lang="en-US" dirty="0" smtClean="0"/>
              <a:t> </a:t>
            </a:r>
            <a:r>
              <a:rPr lang="en-US" dirty="0" err="1" smtClean="0"/>
              <a:t>dẫn</a:t>
            </a:r>
            <a:r>
              <a:rPr lang="en-US" dirty="0" smtClean="0"/>
              <a:t> </a:t>
            </a:r>
            <a:r>
              <a:rPr lang="en-US" dirty="0" err="1" smtClean="0"/>
              <a:t>nhiệt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rắn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3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0 0.2333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9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xit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4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3.33333E-6 0.2444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3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32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10" presetClass="exit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4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4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3.33333E-6 0.2666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4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5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74"/>
                  </p:tgtEl>
                </p:cond>
              </p:nextCondLst>
            </p:seq>
          </p:childTnLst>
        </p:cTn>
      </p:par>
    </p:tnLst>
    <p:bldLst>
      <p:bldP spid="14361" grpId="0" animBg="1"/>
      <p:bldP spid="14362" grpId="0" animBg="1"/>
      <p:bldP spid="14367" grpId="0" animBg="1"/>
      <p:bldP spid="14373" grpId="0" animBg="1"/>
      <p:bldP spid="14376" grpId="0" animBg="1"/>
      <p:bldP spid="1437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6" name="Text Box 38"/>
          <p:cNvSpPr txBox="1">
            <a:spLocks noChangeArrowheads="1"/>
          </p:cNvSpPr>
          <p:nvPr/>
        </p:nvSpPr>
        <p:spPr bwMode="auto">
          <a:xfrm>
            <a:off x="152400" y="7620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u="sng" dirty="0" smtClean="0">
                <a:solidFill>
                  <a:srgbClr val="FF0000"/>
                </a:solidFill>
              </a:rPr>
              <a:t>1</a:t>
            </a:r>
            <a:r>
              <a:rPr lang="en-US" altLang="en-US" sz="2400" b="1" u="sng" dirty="0" smtClean="0">
                <a:solidFill>
                  <a:srgbClr val="FF0000"/>
                </a:solidFill>
              </a:rPr>
              <a:t>. </a:t>
            </a:r>
            <a:r>
              <a:rPr lang="en-US" altLang="en-US" sz="2400" b="1" u="sng" dirty="0">
                <a:solidFill>
                  <a:srgbClr val="FF0000"/>
                </a:solidFill>
              </a:rPr>
              <a:t>SỰ DẪN NHIỆT</a:t>
            </a:r>
          </a:p>
        </p:txBody>
      </p:sp>
      <p:sp>
        <p:nvSpPr>
          <p:cNvPr id="42" name="Text Box 38"/>
          <p:cNvSpPr txBox="1">
            <a:spLocks noChangeArrowheads="1"/>
          </p:cNvSpPr>
          <p:nvPr/>
        </p:nvSpPr>
        <p:spPr bwMode="auto">
          <a:xfrm>
            <a:off x="174938" y="1367135"/>
            <a:ext cx="69867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u="sng" dirty="0">
                <a:solidFill>
                  <a:srgbClr val="FF0000"/>
                </a:solidFill>
              </a:rPr>
              <a:t>2</a:t>
            </a:r>
            <a:r>
              <a:rPr lang="en-US" altLang="en-US" sz="2400" b="1" u="sng" dirty="0" smtClean="0">
                <a:solidFill>
                  <a:srgbClr val="FF0000"/>
                </a:solidFill>
              </a:rPr>
              <a:t>. TÍNH DẪN NHIỆT CỦA CÁC CHẤT</a:t>
            </a:r>
            <a:endParaRPr lang="en-US" altLang="en-US" sz="2400" b="1" u="sng" dirty="0">
              <a:solidFill>
                <a:srgbClr val="FF0000"/>
              </a:solidFill>
            </a:endParaRPr>
          </a:p>
        </p:txBody>
      </p:sp>
      <p:sp>
        <p:nvSpPr>
          <p:cNvPr id="5" name="Text Box 4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62000" y="4692640"/>
            <a:ext cx="7696200" cy="1708160"/>
          </a:xfrm>
          <a:prstGeom prst="rect">
            <a:avLst/>
          </a:prstGeom>
          <a:solidFill>
            <a:srgbClr val="FFFFCC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3000" b="1" u="sng" dirty="0" err="1" smtClean="0">
                <a:solidFill>
                  <a:srgbClr val="FF0000"/>
                </a:solidFill>
                <a:latin typeface="Tahoma" panose="020B0604030504040204" pitchFamily="34" charset="0"/>
              </a:rPr>
              <a:t>Kết</a:t>
            </a:r>
            <a:r>
              <a:rPr lang="en-US" altLang="en-US" sz="3000" b="1" u="sng" dirty="0" smtClean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3000" b="1" u="sng" dirty="0" err="1" smtClean="0">
                <a:solidFill>
                  <a:srgbClr val="FF0000"/>
                </a:solidFill>
                <a:latin typeface="Tahoma" panose="020B0604030504040204" pitchFamily="34" charset="0"/>
              </a:rPr>
              <a:t>luận</a:t>
            </a:r>
            <a:r>
              <a:rPr lang="en-US" altLang="en-US" sz="3000" b="1" dirty="0" smtClean="0">
                <a:latin typeface="Tahoma" panose="020B0604030504040204" pitchFamily="34" charset="0"/>
              </a:rPr>
              <a:t>: </a:t>
            </a:r>
          </a:p>
          <a:p>
            <a:pPr marL="571500" indent="-571500" algn="just" eaLnBrk="1" hangingPunct="1">
              <a:spcBef>
                <a:spcPct val="50000"/>
              </a:spcBef>
              <a:buFontTx/>
              <a:buChar char="-"/>
            </a:pPr>
            <a:r>
              <a:rPr lang="en-US" altLang="en-US" sz="3000" b="1" dirty="0" err="1" smtClean="0">
                <a:latin typeface="Tahoma" panose="020B0604030504040204" pitchFamily="34" charset="0"/>
              </a:rPr>
              <a:t>Chất</a:t>
            </a:r>
            <a:r>
              <a:rPr lang="en-US" altLang="en-US" sz="3000" b="1" dirty="0" smtClean="0">
                <a:latin typeface="Tahoma" panose="020B0604030504040204" pitchFamily="34" charset="0"/>
              </a:rPr>
              <a:t> </a:t>
            </a:r>
            <a:r>
              <a:rPr lang="en-US" altLang="en-US" sz="3000" b="1" dirty="0" err="1" smtClean="0">
                <a:latin typeface="Tahoma" panose="020B0604030504040204" pitchFamily="34" charset="0"/>
              </a:rPr>
              <a:t>rắn</a:t>
            </a:r>
            <a:r>
              <a:rPr lang="en-US" altLang="en-US" sz="3000" b="1" dirty="0" smtClean="0">
                <a:latin typeface="Tahoma" panose="020B0604030504040204" pitchFamily="34" charset="0"/>
              </a:rPr>
              <a:t> </a:t>
            </a:r>
            <a:r>
              <a:rPr lang="en-US" altLang="en-US" sz="3000" b="1" dirty="0" err="1" smtClean="0">
                <a:latin typeface="Tahoma" panose="020B0604030504040204" pitchFamily="34" charset="0"/>
              </a:rPr>
              <a:t>dẫn</a:t>
            </a:r>
            <a:r>
              <a:rPr lang="en-US" altLang="en-US" sz="3000" b="1" dirty="0" smtClean="0">
                <a:latin typeface="Tahoma" panose="020B0604030504040204" pitchFamily="34" charset="0"/>
              </a:rPr>
              <a:t> </a:t>
            </a:r>
            <a:r>
              <a:rPr lang="en-US" altLang="en-US" sz="3000" b="1" dirty="0" err="1">
                <a:latin typeface="Tahoma" panose="020B0604030504040204" pitchFamily="34" charset="0"/>
              </a:rPr>
              <a:t>nhiệt</a:t>
            </a:r>
            <a:r>
              <a:rPr lang="en-US" altLang="en-US" sz="3000" b="1" dirty="0">
                <a:latin typeface="Tahoma" panose="020B0604030504040204" pitchFamily="34" charset="0"/>
              </a:rPr>
              <a:t> </a:t>
            </a:r>
            <a:r>
              <a:rPr lang="en-US" altLang="en-US" sz="3000" b="1" dirty="0" err="1" smtClean="0">
                <a:latin typeface="Tahoma" panose="020B0604030504040204" pitchFamily="34" charset="0"/>
              </a:rPr>
              <a:t>tốt</a:t>
            </a:r>
            <a:r>
              <a:rPr lang="en-US" altLang="en-US" sz="3000" b="1" dirty="0" smtClean="0">
                <a:latin typeface="Tahoma" panose="020B0604030504040204" pitchFamily="34" charset="0"/>
              </a:rPr>
              <a:t>. </a:t>
            </a:r>
            <a:r>
              <a:rPr lang="en-US" altLang="en-US" sz="3000" b="1" dirty="0" err="1" smtClean="0">
                <a:latin typeface="Tahoma" panose="020B0604030504040204" pitchFamily="34" charset="0"/>
              </a:rPr>
              <a:t>Trong</a:t>
            </a:r>
            <a:r>
              <a:rPr lang="en-US" altLang="en-US" sz="3000" b="1" dirty="0" smtClean="0">
                <a:latin typeface="Tahoma" panose="020B0604030504040204" pitchFamily="34" charset="0"/>
              </a:rPr>
              <a:t> </a:t>
            </a:r>
            <a:r>
              <a:rPr lang="en-US" altLang="en-US" sz="3000" b="1" dirty="0" err="1" smtClean="0">
                <a:latin typeface="Tahoma" panose="020B0604030504040204" pitchFamily="34" charset="0"/>
              </a:rPr>
              <a:t>chất</a:t>
            </a:r>
            <a:r>
              <a:rPr lang="en-US" altLang="en-US" sz="3000" b="1" dirty="0" smtClean="0">
                <a:latin typeface="Tahoma" panose="020B0604030504040204" pitchFamily="34" charset="0"/>
              </a:rPr>
              <a:t> </a:t>
            </a:r>
            <a:r>
              <a:rPr lang="en-US" altLang="en-US" sz="3000" b="1" dirty="0" err="1" smtClean="0">
                <a:latin typeface="Tahoma" panose="020B0604030504040204" pitchFamily="34" charset="0"/>
              </a:rPr>
              <a:t>rắn</a:t>
            </a:r>
            <a:r>
              <a:rPr lang="en-US" altLang="en-US" sz="3000" b="1" dirty="0" smtClean="0">
                <a:latin typeface="Tahoma" panose="020B0604030504040204" pitchFamily="34" charset="0"/>
              </a:rPr>
              <a:t>, ………….. </a:t>
            </a:r>
            <a:r>
              <a:rPr lang="en-US" altLang="en-US" sz="3000" b="1" dirty="0" err="1" smtClean="0">
                <a:latin typeface="Tahoma" panose="020B0604030504040204" pitchFamily="34" charset="0"/>
              </a:rPr>
              <a:t>dẫn</a:t>
            </a:r>
            <a:r>
              <a:rPr lang="en-US" altLang="en-US" sz="3000" b="1" dirty="0" smtClean="0">
                <a:latin typeface="Tahoma" panose="020B0604030504040204" pitchFamily="34" charset="0"/>
              </a:rPr>
              <a:t> </a:t>
            </a:r>
            <a:r>
              <a:rPr lang="en-US" altLang="en-US" sz="3000" b="1" dirty="0" err="1" smtClean="0">
                <a:latin typeface="Tahoma" panose="020B0604030504040204" pitchFamily="34" charset="0"/>
              </a:rPr>
              <a:t>nhiệt</a:t>
            </a:r>
            <a:r>
              <a:rPr lang="en-US" altLang="en-US" sz="3000" b="1" dirty="0" smtClean="0">
                <a:latin typeface="Tahoma" panose="020B0604030504040204" pitchFamily="34" charset="0"/>
              </a:rPr>
              <a:t> </a:t>
            </a:r>
            <a:r>
              <a:rPr lang="en-US" altLang="en-US" sz="3000" b="1" dirty="0" err="1" smtClean="0">
                <a:latin typeface="Tahoma" panose="020B0604030504040204" pitchFamily="34" charset="0"/>
              </a:rPr>
              <a:t>tốt</a:t>
            </a:r>
            <a:r>
              <a:rPr lang="en-US" altLang="en-US" sz="3000" b="1" dirty="0" smtClean="0">
                <a:latin typeface="Tahoma" panose="020B0604030504040204" pitchFamily="34" charset="0"/>
              </a:rPr>
              <a:t> </a:t>
            </a:r>
            <a:r>
              <a:rPr lang="en-US" altLang="en-US" sz="3000" b="1" dirty="0" err="1" smtClean="0">
                <a:latin typeface="Tahoma" panose="020B0604030504040204" pitchFamily="34" charset="0"/>
              </a:rPr>
              <a:t>nhất</a:t>
            </a:r>
            <a:r>
              <a:rPr lang="en-US" altLang="en-US" sz="3000" b="1" dirty="0" smtClean="0">
                <a:latin typeface="Tahoma" panose="020B0604030504040204" pitchFamily="34" charset="0"/>
              </a:rPr>
              <a:t>.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0" y="4251325"/>
            <a:ext cx="762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7" tIns="45714" rIns="91427" bIns="45714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b="0" dirty="0">
                <a:solidFill>
                  <a:srgbClr val="FF3300"/>
                </a:solidFill>
                <a:sym typeface="Wingdings" panose="05000000000000000000" pitchFamily="2" charset="2"/>
              </a:rPr>
              <a:t></a:t>
            </a:r>
            <a:endParaRPr lang="en-US" altLang="en-US" sz="6000" b="0" dirty="0">
              <a:solidFill>
                <a:srgbClr val="FF3300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93728" y="162580"/>
            <a:ext cx="424782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u="sng" dirty="0" smtClean="0">
                <a:solidFill>
                  <a:srgbClr val="0000CC"/>
                </a:solidFill>
              </a:rPr>
              <a:t>I. DẪN NHIỆT</a:t>
            </a:r>
            <a:endParaRPr lang="en-US" altLang="en-US" sz="2800" u="sng" dirty="0">
              <a:solidFill>
                <a:srgbClr val="0000CC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17641" y="5737885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00CC"/>
                </a:solidFill>
              </a:rPr>
              <a:t>kim</a:t>
            </a:r>
            <a:r>
              <a:rPr lang="en-US" sz="3200" dirty="0" smtClean="0">
                <a:solidFill>
                  <a:srgbClr val="0000CC"/>
                </a:solidFill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</a:rPr>
              <a:t>loại</a:t>
            </a:r>
            <a:endParaRPr lang="en-US" sz="3200" dirty="0">
              <a:solidFill>
                <a:srgbClr val="0000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957626"/>
            <a:ext cx="84582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0" dirty="0" smtClean="0">
                <a:solidFill>
                  <a:schemeClr val="tx1"/>
                </a:solidFill>
              </a:rPr>
              <a:t>C4: </a:t>
            </a:r>
            <a:r>
              <a:rPr lang="en-US" sz="2500" b="0" dirty="0" err="1" smtClean="0">
                <a:solidFill>
                  <a:schemeClr val="tx1"/>
                </a:solidFill>
              </a:rPr>
              <a:t>Các</a:t>
            </a:r>
            <a:r>
              <a:rPr lang="en-US" sz="2500" b="0" dirty="0" smtClean="0">
                <a:solidFill>
                  <a:schemeClr val="tx1"/>
                </a:solidFill>
              </a:rPr>
              <a:t> </a:t>
            </a:r>
            <a:r>
              <a:rPr lang="en-US" sz="2500" b="0" dirty="0" err="1" smtClean="0">
                <a:solidFill>
                  <a:schemeClr val="tx1"/>
                </a:solidFill>
              </a:rPr>
              <a:t>đinh</a:t>
            </a:r>
            <a:r>
              <a:rPr lang="en-US" sz="2500" b="0" dirty="0" smtClean="0">
                <a:solidFill>
                  <a:schemeClr val="tx1"/>
                </a:solidFill>
              </a:rPr>
              <a:t> ở </a:t>
            </a:r>
            <a:r>
              <a:rPr lang="en-US" sz="2500" b="0" dirty="0" err="1" smtClean="0">
                <a:solidFill>
                  <a:schemeClr val="tx1"/>
                </a:solidFill>
              </a:rPr>
              <a:t>đầu</a:t>
            </a:r>
            <a:r>
              <a:rPr lang="en-US" sz="2500" b="0" dirty="0" smtClean="0">
                <a:solidFill>
                  <a:schemeClr val="tx1"/>
                </a:solidFill>
              </a:rPr>
              <a:t> 3 </a:t>
            </a:r>
            <a:r>
              <a:rPr lang="en-US" sz="2500" b="0" dirty="0" err="1" smtClean="0">
                <a:solidFill>
                  <a:schemeClr val="tx1"/>
                </a:solidFill>
              </a:rPr>
              <a:t>thanh</a:t>
            </a:r>
            <a:r>
              <a:rPr lang="en-US" sz="2500" b="0" dirty="0" smtClean="0">
                <a:solidFill>
                  <a:schemeClr val="tx1"/>
                </a:solidFill>
              </a:rPr>
              <a:t> </a:t>
            </a:r>
            <a:r>
              <a:rPr lang="en-US" sz="2500" b="0" dirty="0" err="1" smtClean="0">
                <a:solidFill>
                  <a:schemeClr val="tx1"/>
                </a:solidFill>
              </a:rPr>
              <a:t>có</a:t>
            </a:r>
            <a:r>
              <a:rPr lang="en-US" sz="2500" b="0" dirty="0" smtClean="0">
                <a:solidFill>
                  <a:schemeClr val="tx1"/>
                </a:solidFill>
              </a:rPr>
              <a:t> </a:t>
            </a:r>
            <a:r>
              <a:rPr lang="en-US" sz="2500" b="0" dirty="0" err="1" smtClean="0">
                <a:solidFill>
                  <a:schemeClr val="tx1"/>
                </a:solidFill>
              </a:rPr>
              <a:t>rơi</a:t>
            </a:r>
            <a:r>
              <a:rPr lang="en-US" sz="2500" b="0" dirty="0" smtClean="0">
                <a:solidFill>
                  <a:schemeClr val="tx1"/>
                </a:solidFill>
              </a:rPr>
              <a:t> </a:t>
            </a:r>
            <a:r>
              <a:rPr lang="en-US" sz="2500" b="0" dirty="0" err="1" smtClean="0">
                <a:solidFill>
                  <a:schemeClr val="tx1"/>
                </a:solidFill>
              </a:rPr>
              <a:t>xuống</a:t>
            </a:r>
            <a:r>
              <a:rPr lang="en-US" sz="2500" b="0" dirty="0" smtClean="0">
                <a:solidFill>
                  <a:schemeClr val="tx1"/>
                </a:solidFill>
              </a:rPr>
              <a:t> </a:t>
            </a:r>
            <a:r>
              <a:rPr lang="en-US" sz="2500" b="0" dirty="0" err="1" smtClean="0">
                <a:solidFill>
                  <a:schemeClr val="tx1"/>
                </a:solidFill>
              </a:rPr>
              <a:t>đồng</a:t>
            </a:r>
            <a:r>
              <a:rPr lang="en-US" sz="2500" b="0" dirty="0" smtClean="0">
                <a:solidFill>
                  <a:schemeClr val="tx1"/>
                </a:solidFill>
              </a:rPr>
              <a:t> </a:t>
            </a:r>
            <a:r>
              <a:rPr lang="en-US" sz="2500" b="0" dirty="0" err="1" smtClean="0">
                <a:solidFill>
                  <a:schemeClr val="tx1"/>
                </a:solidFill>
              </a:rPr>
              <a:t>thời</a:t>
            </a:r>
            <a:r>
              <a:rPr lang="en-US" sz="2500" b="0" dirty="0" smtClean="0">
                <a:solidFill>
                  <a:schemeClr val="tx1"/>
                </a:solidFill>
              </a:rPr>
              <a:t> </a:t>
            </a:r>
            <a:r>
              <a:rPr lang="en-US" sz="2500" b="0" dirty="0" err="1" smtClean="0">
                <a:solidFill>
                  <a:schemeClr val="tx1"/>
                </a:solidFill>
              </a:rPr>
              <a:t>không</a:t>
            </a:r>
            <a:r>
              <a:rPr lang="en-US" sz="2500" b="0" dirty="0" smtClean="0">
                <a:solidFill>
                  <a:schemeClr val="tx1"/>
                </a:solidFill>
              </a:rPr>
              <a:t>? </a:t>
            </a:r>
            <a:r>
              <a:rPr lang="en-US" sz="2500" b="0" dirty="0" err="1" smtClean="0">
                <a:solidFill>
                  <a:schemeClr val="tx1"/>
                </a:solidFill>
              </a:rPr>
              <a:t>Hiện</a:t>
            </a:r>
            <a:r>
              <a:rPr lang="en-US" sz="2500" b="0" dirty="0" smtClean="0">
                <a:solidFill>
                  <a:schemeClr val="tx1"/>
                </a:solidFill>
              </a:rPr>
              <a:t> </a:t>
            </a:r>
            <a:r>
              <a:rPr lang="en-US" sz="2500" b="0" dirty="0" err="1" smtClean="0">
                <a:solidFill>
                  <a:schemeClr val="tx1"/>
                </a:solidFill>
              </a:rPr>
              <a:t>tượng</a:t>
            </a:r>
            <a:r>
              <a:rPr lang="en-US" sz="2500" b="0" dirty="0" smtClean="0">
                <a:solidFill>
                  <a:schemeClr val="tx1"/>
                </a:solidFill>
              </a:rPr>
              <a:t> </a:t>
            </a:r>
            <a:r>
              <a:rPr lang="en-US" sz="2500" b="0" dirty="0" err="1" smtClean="0">
                <a:solidFill>
                  <a:schemeClr val="tx1"/>
                </a:solidFill>
              </a:rPr>
              <a:t>này</a:t>
            </a:r>
            <a:r>
              <a:rPr lang="en-US" sz="2500" b="0" dirty="0" smtClean="0">
                <a:solidFill>
                  <a:schemeClr val="tx1"/>
                </a:solidFill>
              </a:rPr>
              <a:t> </a:t>
            </a:r>
            <a:r>
              <a:rPr lang="en-US" sz="2500" b="0" dirty="0" err="1" smtClean="0">
                <a:solidFill>
                  <a:schemeClr val="tx1"/>
                </a:solidFill>
              </a:rPr>
              <a:t>chứng</a:t>
            </a:r>
            <a:r>
              <a:rPr lang="en-US" sz="2500" b="0" dirty="0" smtClean="0">
                <a:solidFill>
                  <a:schemeClr val="tx1"/>
                </a:solidFill>
              </a:rPr>
              <a:t> </a:t>
            </a:r>
            <a:r>
              <a:rPr lang="en-US" sz="2500" b="0" dirty="0" err="1" smtClean="0">
                <a:solidFill>
                  <a:schemeClr val="tx1"/>
                </a:solidFill>
              </a:rPr>
              <a:t>tỏ</a:t>
            </a:r>
            <a:r>
              <a:rPr lang="en-US" sz="2500" b="0" dirty="0" smtClean="0">
                <a:solidFill>
                  <a:schemeClr val="tx1"/>
                </a:solidFill>
              </a:rPr>
              <a:t> </a:t>
            </a:r>
            <a:r>
              <a:rPr lang="en-US" sz="2500" b="0" dirty="0" err="1" smtClean="0">
                <a:solidFill>
                  <a:schemeClr val="tx1"/>
                </a:solidFill>
              </a:rPr>
              <a:t>điều</a:t>
            </a:r>
            <a:r>
              <a:rPr lang="en-US" sz="2500" b="0" dirty="0" smtClean="0">
                <a:solidFill>
                  <a:schemeClr val="tx1"/>
                </a:solidFill>
              </a:rPr>
              <a:t> </a:t>
            </a:r>
            <a:r>
              <a:rPr lang="en-US" sz="2500" b="0" dirty="0" err="1" smtClean="0">
                <a:solidFill>
                  <a:schemeClr val="tx1"/>
                </a:solidFill>
              </a:rPr>
              <a:t>gì</a:t>
            </a:r>
            <a:r>
              <a:rPr lang="en-US" sz="2500" b="0" dirty="0" smtClean="0">
                <a:solidFill>
                  <a:schemeClr val="tx1"/>
                </a:solidFill>
              </a:rPr>
              <a:t>? </a:t>
            </a:r>
            <a:r>
              <a:rPr lang="en-US" sz="2500" b="0" dirty="0" err="1" smtClean="0">
                <a:solidFill>
                  <a:schemeClr val="tx1"/>
                </a:solidFill>
              </a:rPr>
              <a:t>Trong</a:t>
            </a:r>
            <a:r>
              <a:rPr lang="en-US" sz="2500" b="0" dirty="0" smtClean="0">
                <a:solidFill>
                  <a:schemeClr val="tx1"/>
                </a:solidFill>
              </a:rPr>
              <a:t> 3 </a:t>
            </a:r>
            <a:r>
              <a:rPr lang="en-US" sz="2500" b="0" dirty="0" err="1" smtClean="0">
                <a:solidFill>
                  <a:schemeClr val="tx1"/>
                </a:solidFill>
              </a:rPr>
              <a:t>thanh</a:t>
            </a:r>
            <a:r>
              <a:rPr lang="en-US" sz="2500" b="0" dirty="0" smtClean="0">
                <a:solidFill>
                  <a:schemeClr val="tx1"/>
                </a:solidFill>
              </a:rPr>
              <a:t>, </a:t>
            </a:r>
            <a:r>
              <a:rPr lang="en-US" sz="2500" b="0" dirty="0" err="1" smtClean="0">
                <a:solidFill>
                  <a:schemeClr val="tx1"/>
                </a:solidFill>
              </a:rPr>
              <a:t>thanh</a:t>
            </a:r>
            <a:r>
              <a:rPr lang="en-US" sz="2500" b="0" dirty="0" smtClean="0">
                <a:solidFill>
                  <a:schemeClr val="tx1"/>
                </a:solidFill>
              </a:rPr>
              <a:t> </a:t>
            </a:r>
            <a:r>
              <a:rPr lang="en-US" sz="2500" b="0" dirty="0" err="1" smtClean="0">
                <a:solidFill>
                  <a:schemeClr val="tx1"/>
                </a:solidFill>
              </a:rPr>
              <a:t>nào</a:t>
            </a:r>
            <a:r>
              <a:rPr lang="en-US" sz="2500" b="0" dirty="0" smtClean="0">
                <a:solidFill>
                  <a:schemeClr val="tx1"/>
                </a:solidFill>
              </a:rPr>
              <a:t> </a:t>
            </a:r>
            <a:r>
              <a:rPr lang="en-US" sz="2500" b="0" dirty="0" err="1" smtClean="0">
                <a:solidFill>
                  <a:schemeClr val="tx1"/>
                </a:solidFill>
              </a:rPr>
              <a:t>dẫn</a:t>
            </a:r>
            <a:r>
              <a:rPr lang="en-US" sz="2500" b="0" dirty="0" smtClean="0">
                <a:solidFill>
                  <a:schemeClr val="tx1"/>
                </a:solidFill>
              </a:rPr>
              <a:t> </a:t>
            </a:r>
            <a:r>
              <a:rPr lang="en-US" sz="2500" b="0" dirty="0" err="1" smtClean="0">
                <a:solidFill>
                  <a:schemeClr val="tx1"/>
                </a:solidFill>
              </a:rPr>
              <a:t>nhiệt</a:t>
            </a:r>
            <a:r>
              <a:rPr lang="en-US" sz="2500" b="0" dirty="0" smtClean="0">
                <a:solidFill>
                  <a:schemeClr val="tx1"/>
                </a:solidFill>
              </a:rPr>
              <a:t> </a:t>
            </a:r>
            <a:r>
              <a:rPr lang="en-US" sz="2500" b="0" dirty="0" err="1" smtClean="0">
                <a:solidFill>
                  <a:schemeClr val="tx1"/>
                </a:solidFill>
              </a:rPr>
              <a:t>tốt</a:t>
            </a:r>
            <a:r>
              <a:rPr lang="en-US" sz="2500" b="0" dirty="0" smtClean="0">
                <a:solidFill>
                  <a:schemeClr val="tx1"/>
                </a:solidFill>
              </a:rPr>
              <a:t> </a:t>
            </a:r>
            <a:r>
              <a:rPr lang="en-US" sz="2500" b="0" dirty="0" err="1" smtClean="0">
                <a:solidFill>
                  <a:schemeClr val="tx1"/>
                </a:solidFill>
              </a:rPr>
              <a:t>nhất</a:t>
            </a:r>
            <a:r>
              <a:rPr lang="en-US" sz="2500" b="0" dirty="0" smtClean="0">
                <a:solidFill>
                  <a:schemeClr val="tx1"/>
                </a:solidFill>
              </a:rPr>
              <a:t>, </a:t>
            </a:r>
            <a:r>
              <a:rPr lang="en-US" sz="2500" b="0" dirty="0" err="1" smtClean="0">
                <a:solidFill>
                  <a:schemeClr val="tx1"/>
                </a:solidFill>
              </a:rPr>
              <a:t>thanh</a:t>
            </a:r>
            <a:r>
              <a:rPr lang="en-US" sz="2500" b="0" dirty="0" smtClean="0">
                <a:solidFill>
                  <a:schemeClr val="tx1"/>
                </a:solidFill>
              </a:rPr>
              <a:t> </a:t>
            </a:r>
            <a:r>
              <a:rPr lang="en-US" sz="2500" b="0" dirty="0" err="1" smtClean="0">
                <a:solidFill>
                  <a:schemeClr val="tx1"/>
                </a:solidFill>
              </a:rPr>
              <a:t>nào</a:t>
            </a:r>
            <a:r>
              <a:rPr lang="en-US" sz="2500" b="0" dirty="0" smtClean="0">
                <a:solidFill>
                  <a:schemeClr val="tx1"/>
                </a:solidFill>
              </a:rPr>
              <a:t> </a:t>
            </a:r>
            <a:r>
              <a:rPr lang="en-US" sz="2500" b="0" dirty="0" err="1" smtClean="0">
                <a:solidFill>
                  <a:schemeClr val="tx1"/>
                </a:solidFill>
              </a:rPr>
              <a:t>kém</a:t>
            </a:r>
            <a:r>
              <a:rPr lang="en-US" sz="2500" b="0" dirty="0" smtClean="0">
                <a:solidFill>
                  <a:schemeClr val="tx1"/>
                </a:solidFill>
              </a:rPr>
              <a:t> </a:t>
            </a:r>
            <a:r>
              <a:rPr lang="en-US" sz="2500" b="0" dirty="0" err="1" smtClean="0">
                <a:solidFill>
                  <a:schemeClr val="tx1"/>
                </a:solidFill>
              </a:rPr>
              <a:t>nhất</a:t>
            </a:r>
            <a:r>
              <a:rPr lang="en-US" sz="2500" b="0" dirty="0" smtClean="0">
                <a:solidFill>
                  <a:schemeClr val="tx1"/>
                </a:solidFill>
              </a:rPr>
              <a:t>? </a:t>
            </a:r>
            <a:endParaRPr lang="en-US" sz="2500" b="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3283803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Trả</a:t>
            </a:r>
            <a:r>
              <a:rPr lang="en-US" dirty="0" smtClean="0"/>
              <a:t> </a:t>
            </a:r>
            <a:r>
              <a:rPr lang="en-US" dirty="0" err="1" smtClean="0"/>
              <a:t>lời</a:t>
            </a:r>
            <a:r>
              <a:rPr lang="en-US" dirty="0" smtClean="0"/>
              <a:t>: </a:t>
            </a:r>
            <a:r>
              <a:rPr lang="en-US" dirty="0" err="1" smtClean="0"/>
              <a:t>Không</a:t>
            </a:r>
            <a:r>
              <a:rPr lang="en-US" dirty="0" smtClean="0"/>
              <a:t>.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tượng</a:t>
            </a:r>
            <a:r>
              <a:rPr lang="en-US" dirty="0" smtClean="0"/>
              <a:t> </a:t>
            </a:r>
            <a:r>
              <a:rPr lang="en-US" dirty="0" err="1" smtClean="0"/>
              <a:t>này</a:t>
            </a:r>
            <a:r>
              <a:rPr lang="en-US" dirty="0" smtClean="0"/>
              <a:t> </a:t>
            </a:r>
            <a:r>
              <a:rPr lang="en-US" dirty="0" err="1" smtClean="0"/>
              <a:t>chứng</a:t>
            </a:r>
            <a:r>
              <a:rPr lang="en-US" dirty="0" smtClean="0"/>
              <a:t> </a:t>
            </a:r>
            <a:r>
              <a:rPr lang="en-US" dirty="0" err="1" smtClean="0"/>
              <a:t>tỏ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rắn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r>
              <a:rPr lang="en-US" dirty="0" smtClean="0"/>
              <a:t> </a:t>
            </a:r>
            <a:r>
              <a:rPr lang="en-US" dirty="0" err="1" smtClean="0"/>
              <a:t>dẫn</a:t>
            </a:r>
            <a:r>
              <a:rPr lang="en-US" dirty="0" smtClean="0"/>
              <a:t> </a:t>
            </a:r>
            <a:r>
              <a:rPr lang="en-US" dirty="0" err="1" smtClean="0"/>
              <a:t>nhiệt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giống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r>
              <a:rPr lang="en-US" dirty="0" smtClean="0"/>
              <a:t>. </a:t>
            </a:r>
            <a:r>
              <a:rPr lang="en-US" dirty="0" err="1" smtClean="0"/>
              <a:t>Đồng</a:t>
            </a:r>
            <a:r>
              <a:rPr lang="en-US" dirty="0" smtClean="0"/>
              <a:t> </a:t>
            </a:r>
            <a:r>
              <a:rPr lang="en-US" dirty="0" err="1" smtClean="0"/>
              <a:t>dẫn</a:t>
            </a:r>
            <a:r>
              <a:rPr lang="en-US" dirty="0" smtClean="0"/>
              <a:t> </a:t>
            </a:r>
            <a:r>
              <a:rPr lang="en-US" dirty="0" err="1" smtClean="0"/>
              <a:t>nhiệt</a:t>
            </a:r>
            <a:r>
              <a:rPr lang="en-US" dirty="0" smtClean="0"/>
              <a:t> </a:t>
            </a:r>
            <a:r>
              <a:rPr lang="en-US" dirty="0" err="1" smtClean="0"/>
              <a:t>tốt</a:t>
            </a:r>
            <a:r>
              <a:rPr lang="en-US" dirty="0" smtClean="0"/>
              <a:t> </a:t>
            </a:r>
            <a:r>
              <a:rPr lang="en-US" dirty="0" err="1" smtClean="0"/>
              <a:t>nhất</a:t>
            </a:r>
            <a:r>
              <a:rPr lang="en-US" dirty="0" smtClean="0"/>
              <a:t>, </a:t>
            </a:r>
            <a:r>
              <a:rPr lang="en-US" dirty="0" err="1" smtClean="0"/>
              <a:t>thủy</a:t>
            </a:r>
            <a:r>
              <a:rPr lang="en-US" dirty="0" smtClean="0"/>
              <a:t> </a:t>
            </a:r>
            <a:r>
              <a:rPr lang="en-US" dirty="0" err="1" smtClean="0"/>
              <a:t>tinh</a:t>
            </a:r>
            <a:r>
              <a:rPr lang="en-US" dirty="0" smtClean="0"/>
              <a:t> </a:t>
            </a:r>
            <a:r>
              <a:rPr lang="en-US" dirty="0" err="1" smtClean="0"/>
              <a:t>dẫn</a:t>
            </a:r>
            <a:r>
              <a:rPr lang="en-US" dirty="0" smtClean="0"/>
              <a:t> </a:t>
            </a:r>
            <a:r>
              <a:rPr lang="en-US" dirty="0" err="1" smtClean="0"/>
              <a:t>nhiệt</a:t>
            </a:r>
            <a:r>
              <a:rPr lang="en-US" dirty="0" smtClean="0"/>
              <a:t> </a:t>
            </a:r>
            <a:r>
              <a:rPr lang="en-US" dirty="0" err="1" smtClean="0"/>
              <a:t>kém</a:t>
            </a:r>
            <a:r>
              <a:rPr lang="en-US" dirty="0" smtClean="0"/>
              <a:t> </a:t>
            </a:r>
            <a:r>
              <a:rPr lang="en-US" dirty="0" err="1" smtClean="0"/>
              <a:t>nhất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75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2" grpId="0"/>
      <p:bldP spid="3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4114800" y="2438400"/>
            <a:ext cx="838200" cy="457200"/>
          </a:xfrm>
          <a:prstGeom prst="cloudCallout">
            <a:avLst>
              <a:gd name="adj1" fmla="val 37310"/>
              <a:gd name="adj2" fmla="val 81250"/>
            </a:avLst>
          </a:prstGeom>
          <a:solidFill>
            <a:schemeClr val="tx1">
              <a:alpha val="25882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 rot="1373107">
            <a:off x="4267200" y="3200400"/>
            <a:ext cx="4495800" cy="685800"/>
            <a:chOff x="1488" y="1776"/>
            <a:chExt cx="2832" cy="432"/>
          </a:xfrm>
        </p:grpSpPr>
        <p:sp>
          <p:nvSpPr>
            <p:cNvPr id="19460" name="AutoShape 4"/>
            <p:cNvSpPr>
              <a:spLocks noChangeArrowheads="1"/>
            </p:cNvSpPr>
            <p:nvPr/>
          </p:nvSpPr>
          <p:spPr bwMode="auto">
            <a:xfrm>
              <a:off x="3744" y="1776"/>
              <a:ext cx="576" cy="432"/>
            </a:xfrm>
            <a:prstGeom prst="flowChartDelay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6699FF">
                          <a:alpha val="49001"/>
                        </a:srgbClr>
                      </a:gs>
                      <a:gs pos="50000">
                        <a:schemeClr val="bg1"/>
                      </a:gs>
                      <a:gs pos="100000">
                        <a:srgbClr val="6699FF">
                          <a:alpha val="49001"/>
                        </a:srgbClr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9461" name="Rectangle 5"/>
            <p:cNvSpPr>
              <a:spLocks noChangeArrowheads="1"/>
            </p:cNvSpPr>
            <p:nvPr/>
          </p:nvSpPr>
          <p:spPr bwMode="auto">
            <a:xfrm>
              <a:off x="1488" y="1776"/>
              <a:ext cx="2256" cy="432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6699FF">
                          <a:alpha val="49001"/>
                        </a:srgbClr>
                      </a:gs>
                      <a:gs pos="50000">
                        <a:schemeClr val="bg1"/>
                      </a:gs>
                      <a:gs pos="100000">
                        <a:srgbClr val="6699FF">
                          <a:alpha val="49001"/>
                        </a:srgbClr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4340" name="Freeform 6"/>
          <p:cNvSpPr>
            <a:spLocks/>
          </p:cNvSpPr>
          <p:nvPr/>
        </p:nvSpPr>
        <p:spPr bwMode="auto">
          <a:xfrm>
            <a:off x="4489450" y="3048000"/>
            <a:ext cx="4114800" cy="1543050"/>
          </a:xfrm>
          <a:custGeom>
            <a:avLst/>
            <a:gdLst>
              <a:gd name="T0" fmla="*/ 2147483647 w 2592"/>
              <a:gd name="T1" fmla="*/ 0 h 972"/>
              <a:gd name="T2" fmla="*/ 2147483647 w 2592"/>
              <a:gd name="T3" fmla="*/ 0 h 972"/>
              <a:gd name="T4" fmla="*/ 2147483647 w 2592"/>
              <a:gd name="T5" fmla="*/ 2147483647 h 972"/>
              <a:gd name="T6" fmla="*/ 2147483647 w 2592"/>
              <a:gd name="T7" fmla="*/ 2147483647 h 972"/>
              <a:gd name="T8" fmla="*/ 2147483647 w 2592"/>
              <a:gd name="T9" fmla="*/ 2147483647 h 972"/>
              <a:gd name="T10" fmla="*/ 2147483647 w 2592"/>
              <a:gd name="T11" fmla="*/ 2147483647 h 972"/>
              <a:gd name="T12" fmla="*/ 2147483647 w 2592"/>
              <a:gd name="T13" fmla="*/ 2147483647 h 972"/>
              <a:gd name="T14" fmla="*/ 2147483647 w 2592"/>
              <a:gd name="T15" fmla="*/ 2147483647 h 972"/>
              <a:gd name="T16" fmla="*/ 2147483647 w 2592"/>
              <a:gd name="T17" fmla="*/ 2147483647 h 972"/>
              <a:gd name="T18" fmla="*/ 2147483647 w 2592"/>
              <a:gd name="T19" fmla="*/ 2147483647 h 972"/>
              <a:gd name="T20" fmla="*/ 2147483647 w 2592"/>
              <a:gd name="T21" fmla="*/ 2147483647 h 972"/>
              <a:gd name="T22" fmla="*/ 2147483647 w 2592"/>
              <a:gd name="T23" fmla="*/ 2147483647 h 972"/>
              <a:gd name="T24" fmla="*/ 2147483647 w 2592"/>
              <a:gd name="T25" fmla="*/ 2147483647 h 972"/>
              <a:gd name="T26" fmla="*/ 2147483647 w 2592"/>
              <a:gd name="T27" fmla="*/ 2147483647 h 972"/>
              <a:gd name="T28" fmla="*/ 2147483647 w 2592"/>
              <a:gd name="T29" fmla="*/ 2147483647 h 972"/>
              <a:gd name="T30" fmla="*/ 2147483647 w 2592"/>
              <a:gd name="T31" fmla="*/ 2147483647 h 972"/>
              <a:gd name="T32" fmla="*/ 0 w 2592"/>
              <a:gd name="T33" fmla="*/ 2147483647 h 972"/>
              <a:gd name="T34" fmla="*/ 2147483647 w 2592"/>
              <a:gd name="T35" fmla="*/ 0 h 97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92" h="972">
                <a:moveTo>
                  <a:pt x="52" y="0"/>
                </a:moveTo>
                <a:lnTo>
                  <a:pt x="1060" y="0"/>
                </a:lnTo>
                <a:lnTo>
                  <a:pt x="2452" y="576"/>
                </a:lnTo>
                <a:lnTo>
                  <a:pt x="2512" y="624"/>
                </a:lnTo>
                <a:lnTo>
                  <a:pt x="2548" y="672"/>
                </a:lnTo>
                <a:lnTo>
                  <a:pt x="2572" y="712"/>
                </a:lnTo>
                <a:lnTo>
                  <a:pt x="2592" y="764"/>
                </a:lnTo>
                <a:lnTo>
                  <a:pt x="2588" y="816"/>
                </a:lnTo>
                <a:lnTo>
                  <a:pt x="2572" y="868"/>
                </a:lnTo>
                <a:lnTo>
                  <a:pt x="2536" y="908"/>
                </a:lnTo>
                <a:lnTo>
                  <a:pt x="2492" y="948"/>
                </a:lnTo>
                <a:lnTo>
                  <a:pt x="2424" y="972"/>
                </a:lnTo>
                <a:lnTo>
                  <a:pt x="2364" y="972"/>
                </a:lnTo>
                <a:lnTo>
                  <a:pt x="2260" y="952"/>
                </a:lnTo>
                <a:lnTo>
                  <a:pt x="2168" y="916"/>
                </a:lnTo>
                <a:lnTo>
                  <a:pt x="1924" y="816"/>
                </a:lnTo>
                <a:lnTo>
                  <a:pt x="0" y="4"/>
                </a:lnTo>
                <a:lnTo>
                  <a:pt x="52" y="0"/>
                </a:ln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4800600" y="3124200"/>
            <a:ext cx="76200" cy="762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Garamond" panose="02020404030301010803" pitchFamily="18" charset="0"/>
            </a:endParaRPr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4876800" y="3143250"/>
            <a:ext cx="76200" cy="762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Garamond" panose="02020404030301010803" pitchFamily="18" charset="0"/>
            </a:endParaRPr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4724400" y="3048000"/>
            <a:ext cx="76200" cy="762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Garamond" panose="02020404030301010803" pitchFamily="18" charset="0"/>
            </a:endParaRPr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4648200" y="3048000"/>
            <a:ext cx="76200" cy="762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Garamond" panose="02020404030301010803" pitchFamily="18" charset="0"/>
            </a:endParaRPr>
          </a:p>
        </p:txBody>
      </p:sp>
      <p:sp>
        <p:nvSpPr>
          <p:cNvPr id="19467" name="AutoShape 11"/>
          <p:cNvSpPr>
            <a:spLocks noChangeArrowheads="1"/>
          </p:cNvSpPr>
          <p:nvPr/>
        </p:nvSpPr>
        <p:spPr bwMode="auto">
          <a:xfrm>
            <a:off x="3886200" y="2057400"/>
            <a:ext cx="914400" cy="609600"/>
          </a:xfrm>
          <a:prstGeom prst="cloudCallout">
            <a:avLst>
              <a:gd name="adj1" fmla="val 80037"/>
              <a:gd name="adj2" fmla="val 148440"/>
            </a:avLst>
          </a:prstGeom>
          <a:solidFill>
            <a:schemeClr val="tx1">
              <a:alpha val="30196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6" name="Freeform 12"/>
          <p:cNvSpPr>
            <a:spLocks/>
          </p:cNvSpPr>
          <p:nvPr/>
        </p:nvSpPr>
        <p:spPr bwMode="auto">
          <a:xfrm>
            <a:off x="7950200" y="4030663"/>
            <a:ext cx="604838" cy="606425"/>
          </a:xfrm>
          <a:custGeom>
            <a:avLst/>
            <a:gdLst>
              <a:gd name="T0" fmla="*/ 2147483647 w 381"/>
              <a:gd name="T1" fmla="*/ 2147483647 h 382"/>
              <a:gd name="T2" fmla="*/ 2147483647 w 381"/>
              <a:gd name="T3" fmla="*/ 2147483647 h 382"/>
              <a:gd name="T4" fmla="*/ 2147483647 w 381"/>
              <a:gd name="T5" fmla="*/ 2147483647 h 382"/>
              <a:gd name="T6" fmla="*/ 2147483647 w 381"/>
              <a:gd name="T7" fmla="*/ 2147483647 h 382"/>
              <a:gd name="T8" fmla="*/ 2147483647 w 381"/>
              <a:gd name="T9" fmla="*/ 2147483647 h 382"/>
              <a:gd name="T10" fmla="*/ 2147483647 w 381"/>
              <a:gd name="T11" fmla="*/ 2147483647 h 382"/>
              <a:gd name="T12" fmla="*/ 2147483647 w 381"/>
              <a:gd name="T13" fmla="*/ 2147483647 h 382"/>
              <a:gd name="T14" fmla="*/ 2147483647 w 381"/>
              <a:gd name="T15" fmla="*/ 2147483647 h 382"/>
              <a:gd name="T16" fmla="*/ 2147483647 w 381"/>
              <a:gd name="T17" fmla="*/ 2147483647 h 382"/>
              <a:gd name="T18" fmla="*/ 2147483647 w 381"/>
              <a:gd name="T19" fmla="*/ 2147483647 h 382"/>
              <a:gd name="T20" fmla="*/ 2147483647 w 381"/>
              <a:gd name="T21" fmla="*/ 2147483647 h 382"/>
              <a:gd name="T22" fmla="*/ 0 w 381"/>
              <a:gd name="T23" fmla="*/ 2147483647 h 382"/>
              <a:gd name="T24" fmla="*/ 2147483647 w 381"/>
              <a:gd name="T25" fmla="*/ 2147483647 h 382"/>
              <a:gd name="T26" fmla="*/ 2147483647 w 381"/>
              <a:gd name="T27" fmla="*/ 2147483647 h 382"/>
              <a:gd name="T28" fmla="*/ 2147483647 w 381"/>
              <a:gd name="T29" fmla="*/ 2147483647 h 382"/>
              <a:gd name="T30" fmla="*/ 2147483647 w 381"/>
              <a:gd name="T31" fmla="*/ 2147483647 h 382"/>
              <a:gd name="T32" fmla="*/ 2147483647 w 381"/>
              <a:gd name="T33" fmla="*/ 2147483647 h 38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81" h="382">
                <a:moveTo>
                  <a:pt x="128" y="13"/>
                </a:moveTo>
                <a:cubicBezTo>
                  <a:pt x="160" y="5"/>
                  <a:pt x="151" y="0"/>
                  <a:pt x="192" y="5"/>
                </a:cubicBezTo>
                <a:cubicBezTo>
                  <a:pt x="214" y="11"/>
                  <a:pt x="238" y="14"/>
                  <a:pt x="260" y="21"/>
                </a:cubicBezTo>
                <a:cubicBezTo>
                  <a:pt x="266" y="38"/>
                  <a:pt x="274" y="43"/>
                  <a:pt x="284" y="57"/>
                </a:cubicBezTo>
                <a:cubicBezTo>
                  <a:pt x="300" y="80"/>
                  <a:pt x="312" y="101"/>
                  <a:pt x="336" y="117"/>
                </a:cubicBezTo>
                <a:cubicBezTo>
                  <a:pt x="348" y="135"/>
                  <a:pt x="361" y="143"/>
                  <a:pt x="368" y="165"/>
                </a:cubicBezTo>
                <a:cubicBezTo>
                  <a:pt x="365" y="219"/>
                  <a:pt x="381" y="240"/>
                  <a:pt x="344" y="265"/>
                </a:cubicBezTo>
                <a:cubicBezTo>
                  <a:pt x="333" y="298"/>
                  <a:pt x="334" y="312"/>
                  <a:pt x="296" y="325"/>
                </a:cubicBezTo>
                <a:cubicBezTo>
                  <a:pt x="273" y="342"/>
                  <a:pt x="267" y="341"/>
                  <a:pt x="236" y="345"/>
                </a:cubicBezTo>
                <a:cubicBezTo>
                  <a:pt x="125" y="382"/>
                  <a:pt x="107" y="328"/>
                  <a:pt x="36" y="281"/>
                </a:cubicBezTo>
                <a:cubicBezTo>
                  <a:pt x="28" y="268"/>
                  <a:pt x="14" y="263"/>
                  <a:pt x="8" y="249"/>
                </a:cubicBezTo>
                <a:cubicBezTo>
                  <a:pt x="5" y="241"/>
                  <a:pt x="0" y="225"/>
                  <a:pt x="0" y="225"/>
                </a:cubicBezTo>
                <a:cubicBezTo>
                  <a:pt x="5" y="193"/>
                  <a:pt x="10" y="163"/>
                  <a:pt x="20" y="133"/>
                </a:cubicBezTo>
                <a:cubicBezTo>
                  <a:pt x="22" y="128"/>
                  <a:pt x="65" y="95"/>
                  <a:pt x="68" y="93"/>
                </a:cubicBezTo>
                <a:cubicBezTo>
                  <a:pt x="72" y="90"/>
                  <a:pt x="80" y="85"/>
                  <a:pt x="80" y="85"/>
                </a:cubicBezTo>
                <a:cubicBezTo>
                  <a:pt x="85" y="70"/>
                  <a:pt x="91" y="50"/>
                  <a:pt x="100" y="37"/>
                </a:cubicBezTo>
                <a:cubicBezTo>
                  <a:pt x="107" y="26"/>
                  <a:pt x="119" y="22"/>
                  <a:pt x="128" y="13"/>
                </a:cubicBezTo>
                <a:close/>
              </a:path>
            </a:pathLst>
          </a:custGeom>
          <a:solidFill>
            <a:srgbClr val="FF00FF">
              <a:alpha val="4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Freeform 13"/>
          <p:cNvSpPr>
            <a:spLocks/>
          </p:cNvSpPr>
          <p:nvPr/>
        </p:nvSpPr>
        <p:spPr bwMode="auto">
          <a:xfrm>
            <a:off x="4508500" y="2908300"/>
            <a:ext cx="508000" cy="152400"/>
          </a:xfrm>
          <a:custGeom>
            <a:avLst/>
            <a:gdLst>
              <a:gd name="T0" fmla="*/ 0 w 320"/>
              <a:gd name="T1" fmla="*/ 2147483647 h 64"/>
              <a:gd name="T2" fmla="*/ 2147483647 w 320"/>
              <a:gd name="T3" fmla="*/ 2147483647 h 64"/>
              <a:gd name="T4" fmla="*/ 2147483647 w 320"/>
              <a:gd name="T5" fmla="*/ 2147483647 h 64"/>
              <a:gd name="T6" fmla="*/ 2147483647 w 320"/>
              <a:gd name="T7" fmla="*/ 2147483647 h 64"/>
              <a:gd name="T8" fmla="*/ 2147483647 w 320"/>
              <a:gd name="T9" fmla="*/ 2147483647 h 64"/>
              <a:gd name="T10" fmla="*/ 2147483647 w 320"/>
              <a:gd name="T11" fmla="*/ 2147483647 h 64"/>
              <a:gd name="T12" fmla="*/ 2147483647 w 320"/>
              <a:gd name="T13" fmla="*/ 2147483647 h 64"/>
              <a:gd name="T14" fmla="*/ 2147483647 w 320"/>
              <a:gd name="T15" fmla="*/ 2147483647 h 64"/>
              <a:gd name="T16" fmla="*/ 2147483647 w 320"/>
              <a:gd name="T17" fmla="*/ 2147483647 h 64"/>
              <a:gd name="T18" fmla="*/ 2147483647 w 320"/>
              <a:gd name="T19" fmla="*/ 2147483647 h 64"/>
              <a:gd name="T20" fmla="*/ 2147483647 w 320"/>
              <a:gd name="T21" fmla="*/ 2147483647 h 64"/>
              <a:gd name="T22" fmla="*/ 2147483647 w 320"/>
              <a:gd name="T23" fmla="*/ 2147483647 h 64"/>
              <a:gd name="T24" fmla="*/ 2147483647 w 320"/>
              <a:gd name="T25" fmla="*/ 2147483647 h 64"/>
              <a:gd name="T26" fmla="*/ 2147483647 w 320"/>
              <a:gd name="T27" fmla="*/ 2147483647 h 64"/>
              <a:gd name="T28" fmla="*/ 2147483647 w 320"/>
              <a:gd name="T29" fmla="*/ 2147483647 h 64"/>
              <a:gd name="T30" fmla="*/ 0 w 320"/>
              <a:gd name="T31" fmla="*/ 2147483647 h 6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20" h="64">
                <a:moveTo>
                  <a:pt x="0" y="60"/>
                </a:moveTo>
                <a:cubicBezTo>
                  <a:pt x="11" y="60"/>
                  <a:pt x="21" y="60"/>
                  <a:pt x="32" y="60"/>
                </a:cubicBezTo>
                <a:cubicBezTo>
                  <a:pt x="45" y="47"/>
                  <a:pt x="50" y="38"/>
                  <a:pt x="68" y="44"/>
                </a:cubicBezTo>
                <a:cubicBezTo>
                  <a:pt x="73" y="60"/>
                  <a:pt x="68" y="56"/>
                  <a:pt x="84" y="56"/>
                </a:cubicBezTo>
                <a:cubicBezTo>
                  <a:pt x="92" y="53"/>
                  <a:pt x="103" y="55"/>
                  <a:pt x="108" y="48"/>
                </a:cubicBezTo>
                <a:cubicBezTo>
                  <a:pt x="111" y="44"/>
                  <a:pt x="112" y="38"/>
                  <a:pt x="116" y="36"/>
                </a:cubicBezTo>
                <a:cubicBezTo>
                  <a:pt x="119" y="34"/>
                  <a:pt x="124" y="36"/>
                  <a:pt x="128" y="36"/>
                </a:cubicBezTo>
                <a:cubicBezTo>
                  <a:pt x="142" y="0"/>
                  <a:pt x="130" y="19"/>
                  <a:pt x="144" y="36"/>
                </a:cubicBezTo>
                <a:cubicBezTo>
                  <a:pt x="150" y="43"/>
                  <a:pt x="161" y="43"/>
                  <a:pt x="168" y="48"/>
                </a:cubicBezTo>
                <a:cubicBezTo>
                  <a:pt x="177" y="61"/>
                  <a:pt x="171" y="60"/>
                  <a:pt x="180" y="60"/>
                </a:cubicBezTo>
                <a:cubicBezTo>
                  <a:pt x="195" y="58"/>
                  <a:pt x="213" y="63"/>
                  <a:pt x="224" y="52"/>
                </a:cubicBezTo>
                <a:cubicBezTo>
                  <a:pt x="239" y="37"/>
                  <a:pt x="221" y="32"/>
                  <a:pt x="252" y="24"/>
                </a:cubicBezTo>
                <a:cubicBezTo>
                  <a:pt x="272" y="31"/>
                  <a:pt x="264" y="40"/>
                  <a:pt x="276" y="52"/>
                </a:cubicBezTo>
                <a:cubicBezTo>
                  <a:pt x="287" y="63"/>
                  <a:pt x="320" y="60"/>
                  <a:pt x="320" y="60"/>
                </a:cubicBezTo>
                <a:lnTo>
                  <a:pt x="40" y="64"/>
                </a:lnTo>
                <a:lnTo>
                  <a:pt x="0" y="60"/>
                </a:ln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4348" name="Picture 14" descr="tay1Cutou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533184">
            <a:off x="6324600" y="2133600"/>
            <a:ext cx="2338388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9" name="Freeform 15"/>
          <p:cNvSpPr>
            <a:spLocks/>
          </p:cNvSpPr>
          <p:nvPr/>
        </p:nvSpPr>
        <p:spPr bwMode="auto">
          <a:xfrm>
            <a:off x="6254750" y="3060700"/>
            <a:ext cx="584200" cy="266700"/>
          </a:xfrm>
          <a:custGeom>
            <a:avLst/>
            <a:gdLst>
              <a:gd name="T0" fmla="*/ 0 w 368"/>
              <a:gd name="T1" fmla="*/ 0 h 168"/>
              <a:gd name="T2" fmla="*/ 2147483647 w 368"/>
              <a:gd name="T3" fmla="*/ 2147483647 h 16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8" h="168">
                <a:moveTo>
                  <a:pt x="0" y="0"/>
                </a:moveTo>
                <a:lnTo>
                  <a:pt x="368" y="16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Freeform 16"/>
          <p:cNvSpPr>
            <a:spLocks/>
          </p:cNvSpPr>
          <p:nvPr/>
        </p:nvSpPr>
        <p:spPr bwMode="auto">
          <a:xfrm>
            <a:off x="7207250" y="3460750"/>
            <a:ext cx="120650" cy="44450"/>
          </a:xfrm>
          <a:custGeom>
            <a:avLst/>
            <a:gdLst>
              <a:gd name="T0" fmla="*/ 2147483647 w 76"/>
              <a:gd name="T1" fmla="*/ 2147483647 h 28"/>
              <a:gd name="T2" fmla="*/ 0 w 76"/>
              <a:gd name="T3" fmla="*/ 0 h 2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6" h="28">
                <a:moveTo>
                  <a:pt x="76" y="28"/>
                </a:move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Freeform 17"/>
          <p:cNvSpPr>
            <a:spLocks/>
          </p:cNvSpPr>
          <p:nvPr/>
        </p:nvSpPr>
        <p:spPr bwMode="auto">
          <a:xfrm>
            <a:off x="6096000" y="3086100"/>
            <a:ext cx="736600" cy="495300"/>
          </a:xfrm>
          <a:custGeom>
            <a:avLst/>
            <a:gdLst>
              <a:gd name="T0" fmla="*/ 2147483647 w 464"/>
              <a:gd name="T1" fmla="*/ 0 h 312"/>
              <a:gd name="T2" fmla="*/ 2147483647 w 464"/>
              <a:gd name="T3" fmla="*/ 2147483647 h 312"/>
              <a:gd name="T4" fmla="*/ 2147483647 w 464"/>
              <a:gd name="T5" fmla="*/ 2147483647 h 312"/>
              <a:gd name="T6" fmla="*/ 0 w 464"/>
              <a:gd name="T7" fmla="*/ 2147483647 h 312"/>
              <a:gd name="T8" fmla="*/ 2147483647 w 464"/>
              <a:gd name="T9" fmla="*/ 0 h 3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64" h="312">
                <a:moveTo>
                  <a:pt x="108" y="0"/>
                </a:moveTo>
                <a:lnTo>
                  <a:pt x="464" y="160"/>
                </a:lnTo>
                <a:lnTo>
                  <a:pt x="288" y="312"/>
                </a:lnTo>
                <a:lnTo>
                  <a:pt x="0" y="216"/>
                </a:lnTo>
                <a:lnTo>
                  <a:pt x="108" y="0"/>
                </a:lnTo>
                <a:close/>
              </a:path>
            </a:pathLst>
          </a:custGeom>
          <a:solidFill>
            <a:srgbClr val="00FFFF">
              <a:alpha val="4901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Freeform 18"/>
          <p:cNvSpPr>
            <a:spLocks/>
          </p:cNvSpPr>
          <p:nvPr/>
        </p:nvSpPr>
        <p:spPr bwMode="auto">
          <a:xfrm>
            <a:off x="6781800" y="3467100"/>
            <a:ext cx="603250" cy="571500"/>
          </a:xfrm>
          <a:custGeom>
            <a:avLst/>
            <a:gdLst>
              <a:gd name="T0" fmla="*/ 2147483647 w 380"/>
              <a:gd name="T1" fmla="*/ 0 h 360"/>
              <a:gd name="T2" fmla="*/ 2147483647 w 380"/>
              <a:gd name="T3" fmla="*/ 2147483647 h 360"/>
              <a:gd name="T4" fmla="*/ 2147483647 w 380"/>
              <a:gd name="T5" fmla="*/ 2147483647 h 360"/>
              <a:gd name="T6" fmla="*/ 2147483647 w 380"/>
              <a:gd name="T7" fmla="*/ 2147483647 h 360"/>
              <a:gd name="T8" fmla="*/ 2147483647 w 380"/>
              <a:gd name="T9" fmla="*/ 2147483647 h 360"/>
              <a:gd name="T10" fmla="*/ 0 w 380"/>
              <a:gd name="T11" fmla="*/ 2147483647 h 360"/>
              <a:gd name="T12" fmla="*/ 2147483647 w 380"/>
              <a:gd name="T13" fmla="*/ 2147483647 h 360"/>
              <a:gd name="T14" fmla="*/ 2147483647 w 380"/>
              <a:gd name="T15" fmla="*/ 2147483647 h 360"/>
              <a:gd name="T16" fmla="*/ 2147483647 w 380"/>
              <a:gd name="T17" fmla="*/ 2147483647 h 360"/>
              <a:gd name="T18" fmla="*/ 2147483647 w 380"/>
              <a:gd name="T19" fmla="*/ 0 h 3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80" h="360">
                <a:moveTo>
                  <a:pt x="272" y="0"/>
                </a:moveTo>
                <a:lnTo>
                  <a:pt x="184" y="64"/>
                </a:lnTo>
                <a:lnTo>
                  <a:pt x="148" y="88"/>
                </a:lnTo>
                <a:lnTo>
                  <a:pt x="116" y="128"/>
                </a:lnTo>
                <a:lnTo>
                  <a:pt x="52" y="164"/>
                </a:lnTo>
                <a:lnTo>
                  <a:pt x="0" y="216"/>
                </a:lnTo>
                <a:lnTo>
                  <a:pt x="48" y="312"/>
                </a:lnTo>
                <a:lnTo>
                  <a:pt x="192" y="360"/>
                </a:lnTo>
                <a:lnTo>
                  <a:pt x="380" y="56"/>
                </a:lnTo>
                <a:lnTo>
                  <a:pt x="272" y="0"/>
                </a:lnTo>
                <a:close/>
              </a:path>
            </a:pathLst>
          </a:custGeom>
          <a:solidFill>
            <a:srgbClr val="00FFFF">
              <a:alpha val="4901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Rectangle 19"/>
          <p:cNvSpPr>
            <a:spLocks noChangeArrowheads="1"/>
          </p:cNvSpPr>
          <p:nvPr/>
        </p:nvSpPr>
        <p:spPr bwMode="auto">
          <a:xfrm rot="1355970">
            <a:off x="5022850" y="3830638"/>
            <a:ext cx="3032125" cy="82550"/>
          </a:xfrm>
          <a:prstGeom prst="rect">
            <a:avLst/>
          </a:prstGeom>
          <a:solidFill>
            <a:schemeClr val="bg1">
              <a:alpha val="4901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Garamond" panose="02020404030301010803" pitchFamily="18" charset="0"/>
            </a:endParaRP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6096000" y="5257800"/>
            <a:ext cx="160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99FF">
                        <a:alpha val="49001"/>
                      </a:srgbClr>
                    </a:gs>
                    <a:gs pos="50000">
                      <a:schemeClr val="bg1"/>
                    </a:gs>
                    <a:gs pos="100000">
                      <a:srgbClr val="6699FF">
                        <a:alpha val="49001"/>
                      </a:srgb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1600">
                <a:latin typeface="Arial" charset="0"/>
                <a:cs typeface="Arial" charset="0"/>
              </a:rPr>
              <a:t>Hình 22.3</a:t>
            </a:r>
          </a:p>
        </p:txBody>
      </p:sp>
      <p:pic>
        <p:nvPicPr>
          <p:cNvPr id="19477" name="Picture 21" descr="Flame-04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971800"/>
            <a:ext cx="9906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8" name="AutoShape 22"/>
          <p:cNvSpPr>
            <a:spLocks noChangeArrowheads="1"/>
          </p:cNvSpPr>
          <p:nvPr/>
        </p:nvSpPr>
        <p:spPr bwMode="auto">
          <a:xfrm rot="-5400000">
            <a:off x="8458200" y="6096000"/>
            <a:ext cx="228600" cy="228600"/>
          </a:xfrm>
          <a:prstGeom prst="flowChartMerge">
            <a:avLst/>
          </a:prstGeom>
          <a:solidFill>
            <a:srgbClr val="FF330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Garamond" panose="02020404030301010803" pitchFamily="18" charset="0"/>
            </a:endParaRP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8115300" y="6324600"/>
            <a:ext cx="838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99FF">
                        <a:alpha val="49001"/>
                      </a:srgbClr>
                    </a:gs>
                    <a:gs pos="50000">
                      <a:schemeClr val="bg1"/>
                    </a:gs>
                    <a:gs pos="100000">
                      <a:srgbClr val="6699FF">
                        <a:alpha val="49001"/>
                      </a:srgb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1200">
                <a:latin typeface="Arial" charset="0"/>
                <a:cs typeface="Arial" charset="0"/>
              </a:rPr>
              <a:t>Play</a:t>
            </a:r>
          </a:p>
        </p:txBody>
      </p:sp>
      <p:pic>
        <p:nvPicPr>
          <p:cNvPr id="14362" name="Picture 26" descr="den conCutou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5" y="3705225"/>
            <a:ext cx="1074738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63" name="WordArt 29"/>
          <p:cNvSpPr>
            <a:spLocks noChangeArrowheads="1" noChangeShapeType="1" noTextEdit="1"/>
          </p:cNvSpPr>
          <p:nvPr/>
        </p:nvSpPr>
        <p:spPr bwMode="auto">
          <a:xfrm>
            <a:off x="962025" y="180975"/>
            <a:ext cx="7153275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6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lỏng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4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repeatCount="indefinite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64" presetClass="path" presetSubtype="0" repeatCount="indefinite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00695 L 0 -0.0208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6" presetID="10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0" presetID="64" presetClass="path" presetSubtype="0" repeatCount="indefinite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25 0.00834 L 0.00833 -0.0055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10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64" presetClass="path" presetSubtype="0" repeatCount="indefinite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0.00139 L 0.0125 -0.0263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33" presetID="10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7" presetID="64" presetClass="path" presetSubtype="0" repeatCount="indefinite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01667 L 0.00833 0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40" presetID="22" presetClass="entr" presetSubtype="4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44" presetID="22" presetClass="entr" presetSubtype="4" repeatCount="indefinite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78"/>
                  </p:tgtEl>
                </p:cond>
              </p:nextCondLst>
            </p:seq>
          </p:childTnLst>
        </p:cTn>
      </p:par>
    </p:tnLst>
    <p:bldLst>
      <p:bldP spid="19458" grpId="0" animBg="1"/>
      <p:bldP spid="19463" grpId="0" animBg="1"/>
      <p:bldP spid="19463" grpId="1" animBg="1"/>
      <p:bldP spid="19464" grpId="0" animBg="1"/>
      <p:bldP spid="19464" grpId="1" animBg="1"/>
      <p:bldP spid="19465" grpId="0" animBg="1"/>
      <p:bldP spid="19465" grpId="1" animBg="1"/>
      <p:bldP spid="19466" grpId="0" animBg="1"/>
      <p:bldP spid="19466" grpId="1" animBg="1"/>
      <p:bldP spid="19467" grpId="0" animBg="1"/>
      <p:bldP spid="1946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0000FF">
              <a:alpha val="50000"/>
            </a:srgbClr>
          </a:fgClr>
          <a:bgClr>
            <a:srgbClr val="FFFFFF">
              <a:alpha val="50000"/>
            </a:srgbClr>
          </a:bgClr>
        </a:pattFill>
        <a:ln w="28575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45791" dir="2021404" algn="ctr" rotWithShape="0">
                  <a:srgbClr val="9999FF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0000FF">
              <a:alpha val="50000"/>
            </a:srgbClr>
          </a:fgClr>
          <a:bgClr>
            <a:srgbClr val="FFFFFF">
              <a:alpha val="50000"/>
            </a:srgbClr>
          </a:bgClr>
        </a:pattFill>
        <a:ln w="28575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45791" dir="2021404" algn="ctr" rotWithShape="0">
                  <a:srgbClr val="9999FF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5654</TotalTime>
  <Words>1657</Words>
  <Application>Microsoft Office PowerPoint</Application>
  <PresentationFormat>On-screen Show (4:3)</PresentationFormat>
  <Paragraphs>195</Paragraphs>
  <Slides>25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Pham Thi Thai Thanh</dc:creator>
  <cp:lastModifiedBy>admin</cp:lastModifiedBy>
  <cp:revision>1433</cp:revision>
  <dcterms:created xsi:type="dcterms:W3CDTF">2010-03-20T02:13:45Z</dcterms:created>
  <dcterms:modified xsi:type="dcterms:W3CDTF">2020-04-27T01:06:11Z</dcterms:modified>
</cp:coreProperties>
</file>